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8" r:id="rId2"/>
    <p:sldId id="474" r:id="rId3"/>
    <p:sldId id="536" r:id="rId4"/>
    <p:sldId id="691" r:id="rId5"/>
    <p:sldId id="692" r:id="rId6"/>
    <p:sldId id="693" r:id="rId7"/>
    <p:sldId id="694" r:id="rId8"/>
    <p:sldId id="695" r:id="rId9"/>
    <p:sldId id="696" r:id="rId10"/>
    <p:sldId id="697" r:id="rId11"/>
    <p:sldId id="698" r:id="rId12"/>
    <p:sldId id="699" r:id="rId13"/>
    <p:sldId id="700" r:id="rId14"/>
    <p:sldId id="701" r:id="rId15"/>
    <p:sldId id="702" r:id="rId16"/>
    <p:sldId id="703" r:id="rId17"/>
    <p:sldId id="490" r:id="rId18"/>
    <p:sldId id="642" r:id="rId19"/>
    <p:sldId id="644" r:id="rId20"/>
    <p:sldId id="643" r:id="rId21"/>
    <p:sldId id="534" r:id="rId22"/>
    <p:sldId id="645" r:id="rId23"/>
    <p:sldId id="647" r:id="rId24"/>
    <p:sldId id="648" r:id="rId25"/>
    <p:sldId id="649" r:id="rId26"/>
    <p:sldId id="650" r:id="rId27"/>
    <p:sldId id="651" r:id="rId28"/>
    <p:sldId id="652" r:id="rId29"/>
    <p:sldId id="653" r:id="rId30"/>
    <p:sldId id="655" r:id="rId31"/>
    <p:sldId id="656" r:id="rId32"/>
    <p:sldId id="689" r:id="rId33"/>
    <p:sldId id="690" r:id="rId34"/>
    <p:sldId id="657" r:id="rId35"/>
    <p:sldId id="658" r:id="rId36"/>
    <p:sldId id="659" r:id="rId37"/>
    <p:sldId id="660" r:id="rId38"/>
    <p:sldId id="661" r:id="rId39"/>
    <p:sldId id="662" r:id="rId40"/>
    <p:sldId id="663" r:id="rId41"/>
    <p:sldId id="664" r:id="rId42"/>
    <p:sldId id="665" r:id="rId43"/>
    <p:sldId id="667" r:id="rId44"/>
    <p:sldId id="668" r:id="rId45"/>
    <p:sldId id="669" r:id="rId46"/>
    <p:sldId id="670" r:id="rId47"/>
    <p:sldId id="671" r:id="rId48"/>
    <p:sldId id="672" r:id="rId49"/>
    <p:sldId id="673" r:id="rId50"/>
    <p:sldId id="674" r:id="rId51"/>
    <p:sldId id="675" r:id="rId52"/>
    <p:sldId id="676" r:id="rId53"/>
    <p:sldId id="677" r:id="rId54"/>
    <p:sldId id="678" r:id="rId55"/>
    <p:sldId id="679" r:id="rId56"/>
    <p:sldId id="680" r:id="rId57"/>
    <p:sldId id="681" r:id="rId58"/>
    <p:sldId id="682" r:id="rId59"/>
    <p:sldId id="683" r:id="rId60"/>
    <p:sldId id="684" r:id="rId61"/>
    <p:sldId id="685" r:id="rId62"/>
    <p:sldId id="686" r:id="rId63"/>
    <p:sldId id="687" r:id="rId64"/>
    <p:sldId id="688" r:id="rId6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os%20preentacion%20nacion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CO" sz="2000" dirty="0"/>
              <a:t>IGD </a:t>
            </a:r>
            <a:r>
              <a:rPr lang="es-CO" sz="2000" baseline="0" dirty="0"/>
              <a:t>– Sectorial 2017</a:t>
            </a:r>
            <a:endParaRPr lang="es-CO" sz="20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226901707936074"/>
          <c:y val="0.1240397144505873"/>
          <c:w val="0.84263163911562289"/>
          <c:h val="0.409119338806053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Hoja3!$A$4:$A$28</c:f>
              <c:strCache>
                <c:ptCount val="25"/>
                <c:pt idx="0">
                  <c:v>Ciencia, Tecnología e innovación</c:v>
                </c:pt>
                <c:pt idx="1">
                  <c:v>Planeación</c:v>
                </c:pt>
                <c:pt idx="2">
                  <c:v>Relaciones Exteriores</c:v>
                </c:pt>
                <c:pt idx="3">
                  <c:v>Presidencia de la República</c:v>
                </c:pt>
                <c:pt idx="4">
                  <c:v>Inclusión Social y Reconciliación</c:v>
                </c:pt>
                <c:pt idx="5">
                  <c:v>Tecnologías de la Información y las Comunicaciones</c:v>
                </c:pt>
                <c:pt idx="6">
                  <c:v>Educación</c:v>
                </c:pt>
                <c:pt idx="7">
                  <c:v>Trabajo</c:v>
                </c:pt>
                <c:pt idx="8">
                  <c:v>Justicia y del Derecho</c:v>
                </c:pt>
                <c:pt idx="9">
                  <c:v>Hacienda y Crédito Público</c:v>
                </c:pt>
                <c:pt idx="10">
                  <c:v>Estadísticas</c:v>
                </c:pt>
                <c:pt idx="11">
                  <c:v>Inteligencia Estratégica y Contrainteligencia</c:v>
                </c:pt>
                <c:pt idx="12">
                  <c:v>Minas y Energía</c:v>
                </c:pt>
                <c:pt idx="13">
                  <c:v>Comercio, Industria y Turismo</c:v>
                </c:pt>
                <c:pt idx="14">
                  <c:v>Vivienda Ciudad y Territorio</c:v>
                </c:pt>
                <c:pt idx="15">
                  <c:v>Del Deporte, la Recreación, la Actividad Física y el Aprovechamiento del Tiempo Libre</c:v>
                </c:pt>
                <c:pt idx="16">
                  <c:v>Función Pública</c:v>
                </c:pt>
                <c:pt idx="17">
                  <c:v>Agropecuario, Pesquero y de Desarrollo Rural</c:v>
                </c:pt>
                <c:pt idx="18">
                  <c:v>Salud y Protección Social</c:v>
                </c:pt>
                <c:pt idx="19">
                  <c:v>Defensa</c:v>
                </c:pt>
                <c:pt idx="20">
                  <c:v>Cultura</c:v>
                </c:pt>
                <c:pt idx="21">
                  <c:v>Interior</c:v>
                </c:pt>
                <c:pt idx="22">
                  <c:v>Transporte</c:v>
                </c:pt>
                <c:pt idx="23">
                  <c:v>Ambiente y Desarrollo Sostenible</c:v>
                </c:pt>
                <c:pt idx="24">
                  <c:v>Universidades</c:v>
                </c:pt>
              </c:strCache>
            </c:strRef>
          </c:cat>
          <c:val>
            <c:numRef>
              <c:f>Hoja3!$B$4:$B$28</c:f>
              <c:numCache>
                <c:formatCode>0</c:formatCode>
                <c:ptCount val="25"/>
                <c:pt idx="0">
                  <c:v>87.351101993042107</c:v>
                </c:pt>
                <c:pt idx="1">
                  <c:v>85.159303128638712</c:v>
                </c:pt>
                <c:pt idx="2">
                  <c:v>83.811176486687543</c:v>
                </c:pt>
                <c:pt idx="3">
                  <c:v>83.483951579064609</c:v>
                </c:pt>
                <c:pt idx="4">
                  <c:v>82.731231181455016</c:v>
                </c:pt>
                <c:pt idx="5">
                  <c:v>82.471210622200786</c:v>
                </c:pt>
                <c:pt idx="6">
                  <c:v>80.568520031324724</c:v>
                </c:pt>
                <c:pt idx="7">
                  <c:v>80.403129742414023</c:v>
                </c:pt>
                <c:pt idx="8">
                  <c:v>79.927377088465931</c:v>
                </c:pt>
                <c:pt idx="9">
                  <c:v>79.921520737796797</c:v>
                </c:pt>
                <c:pt idx="10">
                  <c:v>79.875818369216304</c:v>
                </c:pt>
                <c:pt idx="11">
                  <c:v>79.517971018861402</c:v>
                </c:pt>
                <c:pt idx="12">
                  <c:v>79.368761975699201</c:v>
                </c:pt>
                <c:pt idx="13">
                  <c:v>78.698687576808908</c:v>
                </c:pt>
                <c:pt idx="14">
                  <c:v>78.410023313419799</c:v>
                </c:pt>
                <c:pt idx="15">
                  <c:v>78.290945822257797</c:v>
                </c:pt>
                <c:pt idx="16">
                  <c:v>78.177715989264556</c:v>
                </c:pt>
                <c:pt idx="17">
                  <c:v>76.764685139581118</c:v>
                </c:pt>
                <c:pt idx="18">
                  <c:v>76.093089834726783</c:v>
                </c:pt>
                <c:pt idx="19">
                  <c:v>75.870367073508348</c:v>
                </c:pt>
                <c:pt idx="20">
                  <c:v>75.725214365907107</c:v>
                </c:pt>
                <c:pt idx="21">
                  <c:v>74.413544996704843</c:v>
                </c:pt>
                <c:pt idx="22">
                  <c:v>73.79646712826586</c:v>
                </c:pt>
                <c:pt idx="23">
                  <c:v>71.842865124686526</c:v>
                </c:pt>
                <c:pt idx="24">
                  <c:v>70.042118982014316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2-4FBF-8E82-82AFCA5BD5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844480"/>
        <c:axId val="70411968"/>
      </c:barChart>
      <c:catAx>
        <c:axId val="8584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CO"/>
          </a:p>
        </c:txPr>
        <c:crossAx val="70411968"/>
        <c:crosses val="autoZero"/>
        <c:auto val="1"/>
        <c:lblAlgn val="ctr"/>
        <c:lblOffset val="100"/>
        <c:noMultiLvlLbl val="0"/>
      </c:catAx>
      <c:valAx>
        <c:axId val="704119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85844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'funcion publ'!$B$1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'funcion publ'!$A$2:$A$3</c:f>
              <c:strCache>
                <c:ptCount val="2"/>
                <c:pt idx="0">
                  <c:v>DEPARTAMENTO ADMINISTRATIVO DE LA FUNCION PUBLICA</c:v>
                </c:pt>
                <c:pt idx="1">
                  <c:v>ESCUELA SUPERIOR DE ADMINISTRACION PUBLICA</c:v>
                </c:pt>
              </c:strCache>
            </c:strRef>
          </c:cat>
          <c:val>
            <c:numRef>
              <c:f>'funcion publ'!$B$2:$B$3</c:f>
              <c:numCache>
                <c:formatCode>0</c:formatCode>
                <c:ptCount val="2"/>
                <c:pt idx="0">
                  <c:v>81.377676820138106</c:v>
                </c:pt>
                <c:pt idx="1">
                  <c:v>74.977755158391005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A-40C4-8C0A-933278C36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0251744"/>
        <c:axId val="731038928"/>
      </c:barChart>
      <c:catAx>
        <c:axId val="73025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1038928"/>
        <c:crosses val="autoZero"/>
        <c:auto val="1"/>
        <c:lblAlgn val="ctr"/>
        <c:lblOffset val="100"/>
        <c:noMultiLvlLbl val="0"/>
      </c:catAx>
      <c:valAx>
        <c:axId val="73103892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3025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2379760895978273"/>
          <c:y val="0.11778857357681988"/>
          <c:w val="0.87371229649005078"/>
          <c:h val="0.33766274030559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hacienda!$B$1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hacienda!$A$2:$A$20</c:f>
              <c:strCache>
                <c:ptCount val="19"/>
                <c:pt idx="0">
                  <c:v>AGENCIA DEL INSPECTOR GENERAL DE TRIBUTOS, RENTAS Y CONTRIBUCIONES PARAFISCALES</c:v>
                </c:pt>
                <c:pt idx="1">
                  <c:v>SOCIEDAD DE ACTIVOS ESPECIALES S.A.S.</c:v>
                </c:pt>
                <c:pt idx="2">
                  <c:v>POSITIVA COMPAÑIA DE SEGUROS S.A.</c:v>
                </c:pt>
                <c:pt idx="3">
                  <c:v>UNIDAD ADMINISTRATIVA ESPECIAL CONTADURIA GENERAL DE LA NACION</c:v>
                </c:pt>
                <c:pt idx="4">
                  <c:v>UNIDAD ADMINISTRATIVA ESPECIAL DE GESTION PENSIONAL Y CONTRIBUCIONES PARAFISCALES DE LA PROTECCION SOCIAL</c:v>
                </c:pt>
                <c:pt idx="5">
                  <c:v>FONDO DE GARANTIAS DE INSTITUCIONES FINANCIERAS</c:v>
                </c:pt>
                <c:pt idx="6">
                  <c:v>FINANCIERA DE DESARROLLO TERRITORIAL S.A.</c:v>
                </c:pt>
                <c:pt idx="7">
                  <c:v>LA PREVISORA S.A. COMPAÑIA DE SEGUROS</c:v>
                </c:pt>
                <c:pt idx="8">
                  <c:v>SUPERINTENDENCIA FINANCIERA DE COLOMBIA</c:v>
                </c:pt>
                <c:pt idx="9">
                  <c:v>FONDO DE GARANTIAS DE ENTIDADES COOPERATIVAS</c:v>
                </c:pt>
                <c:pt idx="10">
                  <c:v>MINISTERIO DE HACIENDA Y CREDITO PUBLICO</c:v>
                </c:pt>
                <c:pt idx="11">
                  <c:v>FIDUCIARIA LA PREVISORA S.A.</c:v>
                </c:pt>
                <c:pt idx="12">
                  <c:v>UNIDAD ADMINISTRATIVA ESPECIAL DIRECCION DE IMPUESTOS Y ADUANAS NACIONALES</c:v>
                </c:pt>
                <c:pt idx="13">
                  <c:v>CENTRAL DE INVERSIONES S.A.</c:v>
                </c:pt>
                <c:pt idx="14">
                  <c:v>FINANCIERA DE DESARROLLO NACIONAL</c:v>
                </c:pt>
                <c:pt idx="15">
                  <c:v>SUPERINTENDENCIA DE LA ECONOMIA SOLIDARIA</c:v>
                </c:pt>
                <c:pt idx="16">
                  <c:v>ADMINISTRADORA DEL MONOPOLIO RENTISTICO DE LOS JUEGOS DE SUERTE Y AZAR</c:v>
                </c:pt>
                <c:pt idx="17">
                  <c:v>UNIDAD DE INFORMACION Y ANALISIS FINANCIERO</c:v>
                </c:pt>
                <c:pt idx="18">
                  <c:v>UNIDAD DE PROYECCION NORMATIVA Y ESTUDIOS DE REGULACION FINANCIERA</c:v>
                </c:pt>
              </c:strCache>
            </c:strRef>
          </c:cat>
          <c:val>
            <c:numRef>
              <c:f>hacienda!$B$2:$B$20</c:f>
              <c:numCache>
                <c:formatCode>0</c:formatCode>
                <c:ptCount val="19"/>
                <c:pt idx="0">
                  <c:v>95.436707141052594</c:v>
                </c:pt>
                <c:pt idx="1">
                  <c:v>85.806304046382095</c:v>
                </c:pt>
                <c:pt idx="2">
                  <c:v>85.738226986345296</c:v>
                </c:pt>
                <c:pt idx="3">
                  <c:v>83.200750330370099</c:v>
                </c:pt>
                <c:pt idx="4">
                  <c:v>82.647919669434003</c:v>
                </c:pt>
                <c:pt idx="5">
                  <c:v>82.643076335873005</c:v>
                </c:pt>
                <c:pt idx="6">
                  <c:v>82.5859103997783</c:v>
                </c:pt>
                <c:pt idx="7">
                  <c:v>80.522766021326404</c:v>
                </c:pt>
                <c:pt idx="8">
                  <c:v>80.357513484070097</c:v>
                </c:pt>
                <c:pt idx="9">
                  <c:v>80.048266517794502</c:v>
                </c:pt>
                <c:pt idx="10">
                  <c:v>79.774838357914305</c:v>
                </c:pt>
                <c:pt idx="11">
                  <c:v>79.012875110006703</c:v>
                </c:pt>
                <c:pt idx="12">
                  <c:v>77.839899784384698</c:v>
                </c:pt>
                <c:pt idx="13">
                  <c:v>77.7053208272239</c:v>
                </c:pt>
                <c:pt idx="14">
                  <c:v>75.590351830760099</c:v>
                </c:pt>
                <c:pt idx="15">
                  <c:v>75.573624969399106</c:v>
                </c:pt>
                <c:pt idx="16">
                  <c:v>75.178522417131504</c:v>
                </c:pt>
                <c:pt idx="17">
                  <c:v>74.040866494544602</c:v>
                </c:pt>
                <c:pt idx="18">
                  <c:v>64.805153294347605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2-4157-A85E-626B5F6A5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9285536"/>
        <c:axId val="737428048"/>
      </c:barChart>
      <c:catAx>
        <c:axId val="73928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7428048"/>
        <c:crosses val="autoZero"/>
        <c:auto val="1"/>
        <c:lblAlgn val="ctr"/>
        <c:lblOffset val="100"/>
        <c:noMultiLvlLbl val="0"/>
      </c:catAx>
      <c:valAx>
        <c:axId val="73742804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3928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'Inclusion soci'!$B$1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'Inclusion soci'!$A$2:$A$5</c:f>
              <c:strCache>
                <c:ptCount val="4"/>
                <c:pt idx="0">
                  <c:v>DEPARTAMENTO ADMINISTRATIVO PARA LA PROSPERIDAD SOCIAL</c:v>
                </c:pt>
                <c:pt idx="1">
                  <c:v>INSTITUTO COLOMBIANO DE BIENESTAR FAMILIAR</c:v>
                </c:pt>
                <c:pt idx="2">
                  <c:v>UNIDAD ADMINISTRATIVA ESPECIAL PARA LA ATENCION Y REPARACION INTEGRAL A LAS VICTIMAS</c:v>
                </c:pt>
                <c:pt idx="3">
                  <c:v>CENTRO DE MEMORIA HISTORICA</c:v>
                </c:pt>
              </c:strCache>
            </c:strRef>
          </c:cat>
          <c:val>
            <c:numRef>
              <c:f>'Inclusion soci'!$B$2:$B$5</c:f>
              <c:numCache>
                <c:formatCode>0</c:formatCode>
                <c:ptCount val="4"/>
                <c:pt idx="0">
                  <c:v>86.883205689768303</c:v>
                </c:pt>
                <c:pt idx="1">
                  <c:v>84.425027842403296</c:v>
                </c:pt>
                <c:pt idx="2">
                  <c:v>83.5265874465846</c:v>
                </c:pt>
                <c:pt idx="3">
                  <c:v>76.090103747063907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3-4653-9637-BCBC4815CE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7629264"/>
        <c:axId val="740484864"/>
      </c:barChart>
      <c:catAx>
        <c:axId val="81762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40484864"/>
        <c:crosses val="autoZero"/>
        <c:auto val="1"/>
        <c:lblAlgn val="ctr"/>
        <c:lblOffset val="100"/>
        <c:noMultiLvlLbl val="0"/>
      </c:catAx>
      <c:valAx>
        <c:axId val="74048486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81762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Interior!$B$1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Interior!$A$2:$A$7</c:f>
              <c:strCache>
                <c:ptCount val="6"/>
                <c:pt idx="0">
                  <c:v>MINISTERIO DEL INTERIOR</c:v>
                </c:pt>
                <c:pt idx="1">
                  <c:v>UNIDAD NACIONAL DE PROTECCION</c:v>
                </c:pt>
                <c:pt idx="2">
                  <c:v>CORPORACION NACIONAL PARA LA RECONSTRUCCION DE LA CUENCA DEL RIO PAEZ Y ZONAS ALEDAÑAS</c:v>
                </c:pt>
                <c:pt idx="3">
                  <c:v>DIRECCION NACIONAL DE DERECHO DE AUTOR</c:v>
                </c:pt>
                <c:pt idx="4">
                  <c:v>IMPRENTA NACIONAL DE COLOMBIA</c:v>
                </c:pt>
                <c:pt idx="5">
                  <c:v>DIRECCION NACIONAL DE BOMBEROS</c:v>
                </c:pt>
              </c:strCache>
            </c:strRef>
          </c:cat>
          <c:val>
            <c:numRef>
              <c:f>Interior!$B$2:$B$7</c:f>
              <c:numCache>
                <c:formatCode>0</c:formatCode>
                <c:ptCount val="6"/>
                <c:pt idx="0">
                  <c:v>79.554069277161901</c:v>
                </c:pt>
                <c:pt idx="1">
                  <c:v>78.550300111894103</c:v>
                </c:pt>
                <c:pt idx="2">
                  <c:v>76.640083411461902</c:v>
                </c:pt>
                <c:pt idx="3">
                  <c:v>74.203398831764204</c:v>
                </c:pt>
                <c:pt idx="4">
                  <c:v>73.141785373863698</c:v>
                </c:pt>
                <c:pt idx="5">
                  <c:v>64.391632974083294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F-44B0-A82D-E8FED371AF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9472944"/>
        <c:axId val="476175408"/>
      </c:barChart>
      <c:catAx>
        <c:axId val="46947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6175408"/>
        <c:crosses val="autoZero"/>
        <c:auto val="1"/>
        <c:lblAlgn val="ctr"/>
        <c:lblOffset val="100"/>
        <c:noMultiLvlLbl val="0"/>
      </c:catAx>
      <c:valAx>
        <c:axId val="4761754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6947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Justicia!$B$1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Justicia!$A$2:$A$6</c:f>
              <c:strCache>
                <c:ptCount val="5"/>
                <c:pt idx="0">
                  <c:v>MINISTERIO DE JUSTICIA Y DEL DERECHO</c:v>
                </c:pt>
                <c:pt idx="1">
                  <c:v>AGENCIA NACIONAL DE DEFENSA JURIDICA DEL ESTADO</c:v>
                </c:pt>
                <c:pt idx="2">
                  <c:v>INSTITUTO NACIONAL PENITENCIARIO Y CARCELARIO</c:v>
                </c:pt>
                <c:pt idx="3">
                  <c:v>SUPERINTENDENCIA DE NOTARIADO Y REGISTRO</c:v>
                </c:pt>
                <c:pt idx="4">
                  <c:v>UNIDAD DE SERVICIOS PENITENCIARIOS Y CARCELARIOS</c:v>
                </c:pt>
              </c:strCache>
            </c:strRef>
          </c:cat>
          <c:val>
            <c:numRef>
              <c:f>Justicia!$B$2:$B$6</c:f>
              <c:numCache>
                <c:formatCode>0</c:formatCode>
                <c:ptCount val="5"/>
                <c:pt idx="0">
                  <c:v>90.188056509374903</c:v>
                </c:pt>
                <c:pt idx="1">
                  <c:v>84.4676701548822</c:v>
                </c:pt>
                <c:pt idx="2">
                  <c:v>76.920503644072099</c:v>
                </c:pt>
                <c:pt idx="3">
                  <c:v>76.024401097387297</c:v>
                </c:pt>
                <c:pt idx="4">
                  <c:v>72.036254036613201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5-4D43-A20C-AEAE91C55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635504"/>
        <c:axId val="620571280"/>
      </c:barChart>
      <c:catAx>
        <c:axId val="81763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0571280"/>
        <c:crosses val="autoZero"/>
        <c:auto val="1"/>
        <c:lblAlgn val="ctr"/>
        <c:lblOffset val="100"/>
        <c:noMultiLvlLbl val="0"/>
      </c:catAx>
      <c:valAx>
        <c:axId val="62057128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81763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Minas!$B$1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Minas!$A$2:$A$8</c:f>
              <c:strCache>
                <c:ptCount val="7"/>
                <c:pt idx="0">
                  <c:v>AGENCIA NACIONAL DE HIDROCARBUROS</c:v>
                </c:pt>
                <c:pt idx="1">
                  <c:v>AGENCIA NACIONAL DE MINERIA</c:v>
                </c:pt>
                <c:pt idx="2">
                  <c:v>COMISION DE REGULACION DE ENERGIA Y GAS</c:v>
                </c:pt>
                <c:pt idx="3">
                  <c:v>MINISTERIO DE MINAS Y ENERGIA</c:v>
                </c:pt>
                <c:pt idx="4">
                  <c:v>UNIDAD DE PLANEACION MINERO ENERGETICA</c:v>
                </c:pt>
                <c:pt idx="5">
                  <c:v>INSTITUTO DE PLANIFICACION Y PROMOCION DE SOLUCIONES ENERGETICAS PARA LAS ZONAS NO INTERCONECTADAS</c:v>
                </c:pt>
                <c:pt idx="6">
                  <c:v>SERVICIO GEOLOGICO COLOMBIANO</c:v>
                </c:pt>
              </c:strCache>
            </c:strRef>
          </c:cat>
          <c:val>
            <c:numRef>
              <c:f>Minas!$B$2:$B$8</c:f>
              <c:numCache>
                <c:formatCode>0</c:formatCode>
                <c:ptCount val="7"/>
                <c:pt idx="0">
                  <c:v>85.448158919239106</c:v>
                </c:pt>
                <c:pt idx="1">
                  <c:v>85.124635608848905</c:v>
                </c:pt>
                <c:pt idx="2">
                  <c:v>84.131907451029804</c:v>
                </c:pt>
                <c:pt idx="3">
                  <c:v>77.894720240077703</c:v>
                </c:pt>
                <c:pt idx="4">
                  <c:v>77.473586827186594</c:v>
                </c:pt>
                <c:pt idx="5">
                  <c:v>72.779937946778404</c:v>
                </c:pt>
                <c:pt idx="6">
                  <c:v>72.728386836733904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A-468C-A400-FBD143427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7182512"/>
        <c:axId val="476276608"/>
      </c:barChart>
      <c:catAx>
        <c:axId val="47718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6276608"/>
        <c:crosses val="autoZero"/>
        <c:auto val="1"/>
        <c:lblAlgn val="ctr"/>
        <c:lblOffset val="100"/>
        <c:noMultiLvlLbl val="0"/>
      </c:catAx>
      <c:valAx>
        <c:axId val="4762766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7718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Planeacion!$B$1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Planeacion!$A$2:$A$5</c:f>
              <c:strCache>
                <c:ptCount val="4"/>
                <c:pt idx="0">
                  <c:v>FONDO FINANCIERO DE PROYECTOS DE DESARROLLO</c:v>
                </c:pt>
                <c:pt idx="1">
                  <c:v>SUPERINTENDENCIA DE SERVICIOS PUBLICOS DOMICILIARIOS</c:v>
                </c:pt>
                <c:pt idx="2">
                  <c:v>DEPARTAMENTO NACIONAL DE PLANEACION</c:v>
                </c:pt>
                <c:pt idx="3">
                  <c:v>AGENCIA NACIONAL DE CONTRATACION PUBLICA -COLOMBIA COMPRA EFICIENTE-</c:v>
                </c:pt>
              </c:strCache>
            </c:strRef>
          </c:cat>
          <c:val>
            <c:numRef>
              <c:f>Planeacion!$B$2:$B$5</c:f>
              <c:numCache>
                <c:formatCode>0</c:formatCode>
                <c:ptCount val="4"/>
                <c:pt idx="0">
                  <c:v>89.324351734416695</c:v>
                </c:pt>
                <c:pt idx="1">
                  <c:v>88.8103363121283</c:v>
                </c:pt>
                <c:pt idx="2">
                  <c:v>86.655167241361596</c:v>
                </c:pt>
                <c:pt idx="3">
                  <c:v>75.847357226648299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1-43E1-8BEE-F5B499EDE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4751248"/>
        <c:axId val="476279200"/>
      </c:barChart>
      <c:catAx>
        <c:axId val="62475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6279200"/>
        <c:crosses val="autoZero"/>
        <c:auto val="1"/>
        <c:lblAlgn val="ctr"/>
        <c:lblOffset val="100"/>
        <c:noMultiLvlLbl val="0"/>
      </c:catAx>
      <c:valAx>
        <c:axId val="47627920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2475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Presidencia!$B$1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Presidencia!$A$2:$A$6</c:f>
              <c:strCache>
                <c:ptCount val="5"/>
                <c:pt idx="0">
                  <c:v>DEPARTAMENTO ADMINISTRATIVO DE LA PRESIDENCIA DE LA REPUBLICA</c:v>
                </c:pt>
                <c:pt idx="1">
                  <c:v>AGENCIA PARA LA REINCORPORACIÓN Y NORMALIZACIÓN</c:v>
                </c:pt>
                <c:pt idx="2">
                  <c:v>AGENCIA NACIONAL INMOBILIARIA VIRGILIO BARCO VARGAS</c:v>
                </c:pt>
                <c:pt idx="3">
                  <c:v>UNIDAD NACIONAL PARA LA GESTION DEL RIESGO DE DESASTRES</c:v>
                </c:pt>
                <c:pt idx="4">
                  <c:v>AGENCIA PRESIDENCIAL DE COOPERACION INTERNACIONAL DE COLOMBIA</c:v>
                </c:pt>
              </c:strCache>
            </c:strRef>
          </c:cat>
          <c:val>
            <c:numRef>
              <c:f>Presidencia!$B$2:$B$6</c:f>
              <c:numCache>
                <c:formatCode>0</c:formatCode>
                <c:ptCount val="5"/>
                <c:pt idx="0">
                  <c:v>88.962921566676798</c:v>
                </c:pt>
                <c:pt idx="1">
                  <c:v>85.334121739435105</c:v>
                </c:pt>
                <c:pt idx="2">
                  <c:v>83.457369653386706</c:v>
                </c:pt>
                <c:pt idx="3">
                  <c:v>81.463283222831294</c:v>
                </c:pt>
                <c:pt idx="4">
                  <c:v>78.2020617129931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1-4840-806B-B9A12C5F1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744704"/>
        <c:axId val="742496128"/>
      </c:barChart>
      <c:catAx>
        <c:axId val="47574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42496128"/>
        <c:crosses val="autoZero"/>
        <c:auto val="1"/>
        <c:lblAlgn val="ctr"/>
        <c:lblOffset val="100"/>
        <c:noMultiLvlLbl val="0"/>
      </c:catAx>
      <c:valAx>
        <c:axId val="74249612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7574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Relaciones!$B$1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Relaciones!$A$2:$A$3</c:f>
              <c:strCache>
                <c:ptCount val="2"/>
                <c:pt idx="0">
                  <c:v>MINISTERIO DE RELACIONES EXTERIORES</c:v>
                </c:pt>
                <c:pt idx="1">
                  <c:v>UNIDAD ADMINISTRATIVA ESPECIAL MIGRACION COLOMBIA</c:v>
                </c:pt>
              </c:strCache>
            </c:strRef>
          </c:cat>
          <c:val>
            <c:numRef>
              <c:f>Relaciones!$B$2:$B$3</c:f>
              <c:numCache>
                <c:formatCode>0</c:formatCode>
                <c:ptCount val="2"/>
                <c:pt idx="0">
                  <c:v>85.8169609052797</c:v>
                </c:pt>
                <c:pt idx="1">
                  <c:v>81.805392068095401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F-4D5F-A074-FA484F0B7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635088"/>
        <c:axId val="737151200"/>
      </c:barChart>
      <c:catAx>
        <c:axId val="81763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7151200"/>
        <c:crosses val="autoZero"/>
        <c:auto val="1"/>
        <c:lblAlgn val="ctr"/>
        <c:lblOffset val="100"/>
        <c:noMultiLvlLbl val="0"/>
      </c:catAx>
      <c:valAx>
        <c:axId val="73715120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81763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SAlud!$B$1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SAlud!$A$2:$A$11</c:f>
              <c:strCache>
                <c:ptCount val="10"/>
                <c:pt idx="0">
                  <c:v>MINISTERIO DE SALUD Y PROTECCION SOCIAL</c:v>
                </c:pt>
                <c:pt idx="1">
                  <c:v>INSTITUTO NACIONAL DE CANCEROLOGIA, EMPRESA SOCIAL DEL ESTADO</c:v>
                </c:pt>
                <c:pt idx="2">
                  <c:v>INSTITUTO NACIONAL DE SALUD</c:v>
                </c:pt>
                <c:pt idx="3">
                  <c:v>SUPERINTENDENCIA NACIONAL DE SALUD</c:v>
                </c:pt>
                <c:pt idx="4">
                  <c:v>FONDO DE PREVISION SOCIAL DEL CONGRESO DE LA REPUBLICA</c:v>
                </c:pt>
                <c:pt idx="5">
                  <c:v>FONDO DE PASIVO SOCIAL DE FERROCARRILES NACIONALES DE COLOMBIA</c:v>
                </c:pt>
                <c:pt idx="6">
                  <c:v>EMPRESA SOCIAL DEL ESTADO CENTRO DERMATOLOGICO FEDERICO LLERAS ACOSTA</c:v>
                </c:pt>
                <c:pt idx="7">
                  <c:v>INSTITUTO NACIONAL DE VIGILANCIA DE MEDICAMENTOS Y ALIMENTOS</c:v>
                </c:pt>
                <c:pt idx="8">
                  <c:v>SANATORIO DE AGUA DE DIOS, EMPRESA SOCIAL DEL ESTADO</c:v>
                </c:pt>
                <c:pt idx="9">
                  <c:v>SANATORIO DE CONTRATACION, EMPRESA SOCIAL DEL ESTADO</c:v>
                </c:pt>
              </c:strCache>
            </c:strRef>
          </c:cat>
          <c:val>
            <c:numRef>
              <c:f>SAlud!$B$2:$B$11</c:f>
              <c:numCache>
                <c:formatCode>0</c:formatCode>
                <c:ptCount val="10"/>
                <c:pt idx="0">
                  <c:v>82.822607329492001</c:v>
                </c:pt>
                <c:pt idx="1">
                  <c:v>82.036491436789305</c:v>
                </c:pt>
                <c:pt idx="2">
                  <c:v>81.748736239284796</c:v>
                </c:pt>
                <c:pt idx="3">
                  <c:v>80.501906097534601</c:v>
                </c:pt>
                <c:pt idx="4">
                  <c:v>77.646700929545005</c:v>
                </c:pt>
                <c:pt idx="5">
                  <c:v>75.648215056425798</c:v>
                </c:pt>
                <c:pt idx="6">
                  <c:v>73.015798087169301</c:v>
                </c:pt>
                <c:pt idx="7">
                  <c:v>72.743131574587593</c:v>
                </c:pt>
                <c:pt idx="8">
                  <c:v>71.842194723584996</c:v>
                </c:pt>
                <c:pt idx="9">
                  <c:v>62.925116872854503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D-4199-8BAB-5AEB9E764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595696"/>
        <c:axId val="732431552"/>
      </c:barChart>
      <c:catAx>
        <c:axId val="47259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2431552"/>
        <c:crosses val="autoZero"/>
        <c:auto val="1"/>
        <c:lblAlgn val="ctr"/>
        <c:lblOffset val="100"/>
        <c:noMultiLvlLbl val="0"/>
      </c:catAx>
      <c:valAx>
        <c:axId val="73243155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7259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1.3956117849575027E-2"/>
          <c:y val="0.13349279015831403"/>
          <c:w val="0.97208776430084998"/>
          <c:h val="0.60036865987697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agricult!$B$1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agricult!$A$2:$A$14</c:f>
              <c:strCache>
                <c:ptCount val="13"/>
                <c:pt idx="0">
                  <c:v>MINISTERIO DE AGRICULTURA Y DESARROLLO RURAL</c:v>
                </c:pt>
                <c:pt idx="1">
                  <c:v>INSTITUTO COLOMBIANO AGROPECUARIO</c:v>
                </c:pt>
                <c:pt idx="2">
                  <c:v>AGENCIA NACIONAL DE TIERRAS</c:v>
                </c:pt>
                <c:pt idx="3">
                  <c:v>UNIDAD ADMINISTRATIVA ESPECIAL DE GESTION DE RESTITUCION DE TIERRAS DESPOJADAS</c:v>
                </c:pt>
                <c:pt idx="4">
                  <c:v>UNIDAD DE PLANIFICACION DE TIERRAS RURALES, ADECUACION DE TIERRAS Y USOS AGROPECUARIOS</c:v>
                </c:pt>
                <c:pt idx="5">
                  <c:v>FONDO PARA EL FINANCIAMIENTO DEL SECTOR AGROPECUARIO.</c:v>
                </c:pt>
                <c:pt idx="6">
                  <c:v>EMPRESA COLOMBIANA DE PRODUCTOS VETERINARIOS VECOL S.A..</c:v>
                </c:pt>
                <c:pt idx="7">
                  <c:v>BANCO AGRARIO DE COLOMBIA S.A.</c:v>
                </c:pt>
                <c:pt idx="8">
                  <c:v>SOCIEDAD FIDUCIARIA DE DESARROLLO AGROPECUARIO S.A.</c:v>
                </c:pt>
                <c:pt idx="9">
                  <c:v>AGENCIA DE RENOVACION DEL TERRITORIO</c:v>
                </c:pt>
                <c:pt idx="10">
                  <c:v>CORPORACION COLOMBIANA DE INVESTIGACION AGROPECUARIA</c:v>
                </c:pt>
                <c:pt idx="11">
                  <c:v>AGENCIA DE DESARROLLO RURAL</c:v>
                </c:pt>
                <c:pt idx="12">
                  <c:v>AUTORIDAD NACIONAL DE ACUICULTURA Y PESCA</c:v>
                </c:pt>
              </c:strCache>
            </c:strRef>
          </c:cat>
          <c:val>
            <c:numRef>
              <c:f>agricult!$B$2:$B$14</c:f>
              <c:numCache>
                <c:formatCode>0</c:formatCode>
                <c:ptCount val="13"/>
                <c:pt idx="0">
                  <c:v>89.924599332967304</c:v>
                </c:pt>
                <c:pt idx="1">
                  <c:v>83.846598819247205</c:v>
                </c:pt>
                <c:pt idx="2">
                  <c:v>82.706201921467198</c:v>
                </c:pt>
                <c:pt idx="3">
                  <c:v>81.129960651911404</c:v>
                </c:pt>
                <c:pt idx="4">
                  <c:v>80.4122561876557</c:v>
                </c:pt>
                <c:pt idx="5">
                  <c:v>80.095295995664003</c:v>
                </c:pt>
                <c:pt idx="6">
                  <c:v>79.723605311890296</c:v>
                </c:pt>
                <c:pt idx="7">
                  <c:v>78.246615551596093</c:v>
                </c:pt>
                <c:pt idx="8">
                  <c:v>76.411751210326202</c:v>
                </c:pt>
                <c:pt idx="9">
                  <c:v>69.519011382275195</c:v>
                </c:pt>
                <c:pt idx="10">
                  <c:v>67.212105462333696</c:v>
                </c:pt>
                <c:pt idx="11">
                  <c:v>66.684690674198805</c:v>
                </c:pt>
                <c:pt idx="12">
                  <c:v>62.0282143130216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F-4A78-ACC6-02DC80B1A4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2849472"/>
        <c:axId val="471938480"/>
      </c:barChart>
      <c:catAx>
        <c:axId val="61284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1938480"/>
        <c:crosses val="autoZero"/>
        <c:auto val="1"/>
        <c:lblAlgn val="ctr"/>
        <c:lblOffset val="100"/>
        <c:noMultiLvlLbl val="0"/>
      </c:catAx>
      <c:valAx>
        <c:axId val="47193848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1284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TIc!$B$1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TIc!$A$2:$A$6</c:f>
              <c:strCache>
                <c:ptCount val="5"/>
                <c:pt idx="0">
                  <c:v>SERVICIOS POSTALES NACIONALES S.A.</c:v>
                </c:pt>
                <c:pt idx="1">
                  <c:v>MINISTERIO DE TECNOLOGIAS DE LA INFORMACION Y LAS COMUNICACIONES</c:v>
                </c:pt>
                <c:pt idx="2">
                  <c:v>COMISION DE REGULACION DE COMUNICACIONES</c:v>
                </c:pt>
                <c:pt idx="3">
                  <c:v>AGENCIA NACIONAL DEL ESPECTRO</c:v>
                </c:pt>
                <c:pt idx="4">
                  <c:v>SOCIEDAD RADIO TELEVISION NACIONAL DE COLOMBIA</c:v>
                </c:pt>
              </c:strCache>
            </c:strRef>
          </c:cat>
          <c:val>
            <c:numRef>
              <c:f>TIc!$B$2:$B$6</c:f>
              <c:numCache>
                <c:formatCode>0</c:formatCode>
                <c:ptCount val="5"/>
                <c:pt idx="0">
                  <c:v>91.807433801966397</c:v>
                </c:pt>
                <c:pt idx="1">
                  <c:v>85.393428991998604</c:v>
                </c:pt>
                <c:pt idx="2">
                  <c:v>79.023054688019599</c:v>
                </c:pt>
                <c:pt idx="3">
                  <c:v>78.641467791266606</c:v>
                </c:pt>
                <c:pt idx="4">
                  <c:v>77.490667837752696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E-4236-A6EC-C791A50DC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2539008"/>
        <c:axId val="610543360"/>
      </c:barChart>
      <c:catAx>
        <c:axId val="74253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0543360"/>
        <c:crosses val="autoZero"/>
        <c:auto val="1"/>
        <c:lblAlgn val="ctr"/>
        <c:lblOffset val="100"/>
        <c:noMultiLvlLbl val="0"/>
      </c:catAx>
      <c:valAx>
        <c:axId val="61054336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4253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Trabajo!$B$1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Trabajo!$A$2:$A$7</c:f>
              <c:strCache>
                <c:ptCount val="6"/>
                <c:pt idx="0">
                  <c:v>SERVICIO NACIONAL DE APRENDIZAJE</c:v>
                </c:pt>
                <c:pt idx="1">
                  <c:v>ADMINISTRADORA COLOMBIANA DE PENSIONES</c:v>
                </c:pt>
                <c:pt idx="2">
                  <c:v>SUPERINTENDENCIA DEL SUBSIDIO FAMILIAR</c:v>
                </c:pt>
                <c:pt idx="3">
                  <c:v>MINISTERIO DEL TRABAJO</c:v>
                </c:pt>
                <c:pt idx="4">
                  <c:v>UNIDAD ADMINISTRATIVA ESPECIAL DE ORGANIZACIONES SOLIDARIAS</c:v>
                </c:pt>
                <c:pt idx="5">
                  <c:v>SERVICIO PUBLICO DE EMPLEO</c:v>
                </c:pt>
              </c:strCache>
            </c:strRef>
          </c:cat>
          <c:val>
            <c:numRef>
              <c:f>Trabajo!$B$2:$B$7</c:f>
              <c:numCache>
                <c:formatCode>0</c:formatCode>
                <c:ptCount val="6"/>
                <c:pt idx="0">
                  <c:v>83.015326090458402</c:v>
                </c:pt>
                <c:pt idx="1">
                  <c:v>81.953746490912906</c:v>
                </c:pt>
                <c:pt idx="2">
                  <c:v>80.928653152657304</c:v>
                </c:pt>
                <c:pt idx="3">
                  <c:v>80.503234015472302</c:v>
                </c:pt>
                <c:pt idx="4">
                  <c:v>79.042336651841893</c:v>
                </c:pt>
                <c:pt idx="5">
                  <c:v>76.975482053141306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3-4180-B9C5-8E47F56A8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517856"/>
        <c:axId val="736091968"/>
      </c:barChart>
      <c:catAx>
        <c:axId val="62051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6091968"/>
        <c:crosses val="autoZero"/>
        <c:auto val="1"/>
        <c:lblAlgn val="ctr"/>
        <c:lblOffset val="100"/>
        <c:noMultiLvlLbl val="0"/>
      </c:catAx>
      <c:valAx>
        <c:axId val="73609196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2051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transport!$B$1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transport!$A$2:$A$7</c:f>
              <c:strCache>
                <c:ptCount val="6"/>
                <c:pt idx="0">
                  <c:v>AGENCIA NACIONAL DE INFRAESTRUCTURA.</c:v>
                </c:pt>
                <c:pt idx="1">
                  <c:v>SUPERINTENDENCIA DE PUERTOS Y TRANSPORTE</c:v>
                </c:pt>
                <c:pt idx="2">
                  <c:v>INSTITUTO NACIONAL DE VIAS</c:v>
                </c:pt>
                <c:pt idx="3">
                  <c:v>UNIDAD ADMINISTRATIVA ESPECIAL DE AERONAUTICA CIVIL</c:v>
                </c:pt>
                <c:pt idx="4">
                  <c:v>MINISTERIO DE TRANSPORTE</c:v>
                </c:pt>
                <c:pt idx="5">
                  <c:v>AGENCIA NACIONAL DE SEGURIDAD VIAL</c:v>
                </c:pt>
              </c:strCache>
            </c:strRef>
          </c:cat>
          <c:val>
            <c:numRef>
              <c:f>transport!$B$2:$B$7</c:f>
              <c:numCache>
                <c:formatCode>0</c:formatCode>
                <c:ptCount val="6"/>
                <c:pt idx="0">
                  <c:v>83.849096102213196</c:v>
                </c:pt>
                <c:pt idx="1">
                  <c:v>78.087583154293895</c:v>
                </c:pt>
                <c:pt idx="2">
                  <c:v>77.7740627671227</c:v>
                </c:pt>
                <c:pt idx="3">
                  <c:v>74.232236582287598</c:v>
                </c:pt>
                <c:pt idx="4">
                  <c:v>74.144299091703502</c:v>
                </c:pt>
                <c:pt idx="5">
                  <c:v>54.691525071974297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0-4515-A82C-6D8F82FF8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518688"/>
        <c:axId val="736094560"/>
      </c:barChart>
      <c:catAx>
        <c:axId val="6205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6094560"/>
        <c:crosses val="autoZero"/>
        <c:auto val="1"/>
        <c:lblAlgn val="ctr"/>
        <c:lblOffset val="100"/>
        <c:noMultiLvlLbl val="0"/>
      </c:catAx>
      <c:valAx>
        <c:axId val="73609456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2051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Vivienda!$B$1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Vivienda!$A$2:$A$4</c:f>
              <c:strCache>
                <c:ptCount val="3"/>
                <c:pt idx="0">
                  <c:v>FONDO NACIONAL DE AHORRO</c:v>
                </c:pt>
                <c:pt idx="1">
                  <c:v>MINISTERIO DE VIVIENDA, CIUDAD Y TERRITORIO</c:v>
                </c:pt>
                <c:pt idx="2">
                  <c:v>COMISION DE REGULACION DE AGUA POTABLE Y SANEAMIENTO BASICO</c:v>
                </c:pt>
              </c:strCache>
            </c:strRef>
          </c:cat>
          <c:val>
            <c:numRef>
              <c:f>Vivienda!$B$2:$B$4</c:f>
              <c:numCache>
                <c:formatCode>0</c:formatCode>
                <c:ptCount val="3"/>
                <c:pt idx="0">
                  <c:v>81.201938699875896</c:v>
                </c:pt>
                <c:pt idx="1">
                  <c:v>78.751848259905003</c:v>
                </c:pt>
                <c:pt idx="2">
                  <c:v>75.276282980478499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D-417D-B6B0-2ADFA1477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851296"/>
        <c:axId val="617129776"/>
      </c:barChart>
      <c:catAx>
        <c:axId val="6168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7129776"/>
        <c:crosses val="autoZero"/>
        <c:auto val="1"/>
        <c:lblAlgn val="ctr"/>
        <c:lblOffset val="100"/>
        <c:noMultiLvlLbl val="0"/>
      </c:catAx>
      <c:valAx>
        <c:axId val="61712977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1685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ambiente!$B$1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ambiente!$A$2:$A$8</c:f>
              <c:strCache>
                <c:ptCount val="7"/>
                <c:pt idx="0">
                  <c:v>INSTITUTO DE HIDROLOGIA, METEOROLOGIA Y ESTUDIOS AMBIENTALES</c:v>
                </c:pt>
                <c:pt idx="1">
                  <c:v>AUTORIDAD NACIONAL DE LICENCIAS AMBIENTALES</c:v>
                </c:pt>
                <c:pt idx="2">
                  <c:v>PARQUES NACIONALES NATURALES DE COLOMBIA</c:v>
                </c:pt>
                <c:pt idx="3">
                  <c:v>MINISTERIO DE AMBIENTE Y DESARROLLO SOSTENIBLE</c:v>
                </c:pt>
                <c:pt idx="4">
                  <c:v>INSTITUTO AMAZONICO DE INVESTIGACIONES CIENTIFICAS</c:v>
                </c:pt>
                <c:pt idx="5">
                  <c:v>INSTITUTO DE INVESTIGACIONES MARINAS Y COSTERAS JOSE BENITO VIVES DE ANDREIS</c:v>
                </c:pt>
                <c:pt idx="6">
                  <c:v>INSTITUTO DE INVESTIGACIONES AMBIENTALES DEL PACIFICO JOHN VON NEUMANN</c:v>
                </c:pt>
              </c:strCache>
            </c:strRef>
          </c:cat>
          <c:val>
            <c:numRef>
              <c:f>ambiente!$B$2:$B$8</c:f>
              <c:numCache>
                <c:formatCode>0</c:formatCode>
                <c:ptCount val="7"/>
                <c:pt idx="0">
                  <c:v>83.815003790509707</c:v>
                </c:pt>
                <c:pt idx="1">
                  <c:v>75.998991188885498</c:v>
                </c:pt>
                <c:pt idx="2">
                  <c:v>73.313630353217704</c:v>
                </c:pt>
                <c:pt idx="3">
                  <c:v>71.732710740542899</c:v>
                </c:pt>
                <c:pt idx="4">
                  <c:v>69.142607905223201</c:v>
                </c:pt>
                <c:pt idx="5">
                  <c:v>66.677200212898995</c:v>
                </c:pt>
                <c:pt idx="6">
                  <c:v>62.219911681527599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0B-4F8B-A724-D3064BBA50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8087456"/>
        <c:axId val="612211568"/>
      </c:barChart>
      <c:catAx>
        <c:axId val="6180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2211568"/>
        <c:crosses val="autoZero"/>
        <c:auto val="1"/>
        <c:lblAlgn val="ctr"/>
        <c:lblOffset val="100"/>
        <c:noMultiLvlLbl val="0"/>
      </c:catAx>
      <c:valAx>
        <c:axId val="61221156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1808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comercio!$B$1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comercio!$A$2:$A$11</c:f>
              <c:strCache>
                <c:ptCount val="10"/>
                <c:pt idx="0">
                  <c:v>SUPERINTENDENCIA DE SOCIEDADES</c:v>
                </c:pt>
                <c:pt idx="1">
                  <c:v>SUPERINTENDENCIA DE INDUSTRIA Y COMERCIO</c:v>
                </c:pt>
                <c:pt idx="2">
                  <c:v>ARTESANIAS DE COLOMBIA S.A.</c:v>
                </c:pt>
                <c:pt idx="3">
                  <c:v>FONDO NACIONAL DE GARANTIAS S.A.</c:v>
                </c:pt>
                <c:pt idx="4">
                  <c:v>FIDUCIARIA COLOMBIANA DE COMERCIO EXTERIOR S.A.</c:v>
                </c:pt>
                <c:pt idx="5">
                  <c:v>BANCO DE COMERCIO EXTERIOR DE COLOMBIA S.A.</c:v>
                </c:pt>
                <c:pt idx="6">
                  <c:v>MINISTERIO DE COMERCIO, INDUSTRIA Y TURISMO</c:v>
                </c:pt>
                <c:pt idx="7">
                  <c:v>LEASING BANCOLDEX S.A. COMPAÑIA DE FINANCIAMIENTO COMERCIAL</c:v>
                </c:pt>
                <c:pt idx="8">
                  <c:v>UNIDAD ADMINISTRATIVA ESPECIAL JUNTA CENTRAL DE CONTADORES</c:v>
                </c:pt>
                <c:pt idx="9">
                  <c:v>INSTITUTO NACIONAL DE METROLOGIA</c:v>
                </c:pt>
              </c:strCache>
            </c:strRef>
          </c:cat>
          <c:val>
            <c:numRef>
              <c:f>comercio!$B$2:$B$11</c:f>
              <c:numCache>
                <c:formatCode>0</c:formatCode>
                <c:ptCount val="10"/>
                <c:pt idx="0">
                  <c:v>86.460969883475499</c:v>
                </c:pt>
                <c:pt idx="1">
                  <c:v>83.319508147769895</c:v>
                </c:pt>
                <c:pt idx="2">
                  <c:v>82.664437193728105</c:v>
                </c:pt>
                <c:pt idx="3">
                  <c:v>80.502260980287105</c:v>
                </c:pt>
                <c:pt idx="4">
                  <c:v>79.566603186200098</c:v>
                </c:pt>
                <c:pt idx="5">
                  <c:v>79.024106335608295</c:v>
                </c:pt>
                <c:pt idx="6">
                  <c:v>75.157385047160204</c:v>
                </c:pt>
                <c:pt idx="7">
                  <c:v>74.498801141667002</c:v>
                </c:pt>
                <c:pt idx="8">
                  <c:v>74.054364656016006</c:v>
                </c:pt>
                <c:pt idx="9">
                  <c:v>71.738439196176799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9-48F3-9651-D15446005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856704"/>
        <c:axId val="623512592"/>
      </c:barChart>
      <c:catAx>
        <c:axId val="61685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3512592"/>
        <c:crosses val="autoZero"/>
        <c:auto val="1"/>
        <c:lblAlgn val="ctr"/>
        <c:lblOffset val="100"/>
        <c:noMultiLvlLbl val="0"/>
      </c:catAx>
      <c:valAx>
        <c:axId val="62351259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1685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Cultura!$B$1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Cultura!$A$2:$A$5</c:f>
              <c:strCache>
                <c:ptCount val="4"/>
                <c:pt idx="0">
                  <c:v>ARCHIVO GENERAL DE LA NACION</c:v>
                </c:pt>
                <c:pt idx="1">
                  <c:v>MINISTERIO DE CULTURA</c:v>
                </c:pt>
                <c:pt idx="2">
                  <c:v>INSTITUTO CARO Y CUERVO</c:v>
                </c:pt>
                <c:pt idx="3">
                  <c:v>INSTITUTO COLOMBIANO DE ANTROPOLOGIA E HISTORIA</c:v>
                </c:pt>
              </c:strCache>
            </c:strRef>
          </c:cat>
          <c:val>
            <c:numRef>
              <c:f>Cultura!$B$2:$B$5</c:f>
              <c:numCache>
                <c:formatCode>0</c:formatCode>
                <c:ptCount val="4"/>
                <c:pt idx="0">
                  <c:v>82.638374315819206</c:v>
                </c:pt>
                <c:pt idx="1">
                  <c:v>78.770820558831204</c:v>
                </c:pt>
                <c:pt idx="2">
                  <c:v>71.642616194360201</c:v>
                </c:pt>
                <c:pt idx="3">
                  <c:v>69.849046394617801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F-4F4B-96C8-4C6CB1882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1747040"/>
        <c:axId val="624737632"/>
      </c:barChart>
      <c:catAx>
        <c:axId val="73174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4737632"/>
        <c:crosses val="autoZero"/>
        <c:auto val="1"/>
        <c:lblAlgn val="ctr"/>
        <c:lblOffset val="100"/>
        <c:noMultiLvlLbl val="0"/>
      </c:catAx>
      <c:valAx>
        <c:axId val="62473763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3174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2474969784535127"/>
          <c:y val="8.2265928708572661E-2"/>
          <c:w val="0.85542871460682279"/>
          <c:h val="0.39875856357162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Defensa!$B$1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Defensa!$A$2:$A$23</c:f>
              <c:strCache>
                <c:ptCount val="22"/>
                <c:pt idx="0">
                  <c:v>CAJA PROMOTORA DE VIVIENDA MILITAR Y DE POLICIA</c:v>
                </c:pt>
                <c:pt idx="1">
                  <c:v>CORPORACION DE LA INDUSTRIA AERONAUTICA COLOMBIANA S.A.</c:v>
                </c:pt>
                <c:pt idx="2">
                  <c:v>INDUSTRIA MILITAR</c:v>
                </c:pt>
                <c:pt idx="3">
                  <c:v>SUPERINTENDENCIA DE VIGILANCIA Y SEGURIDAD PRIVADA</c:v>
                </c:pt>
                <c:pt idx="4">
                  <c:v>Direccion General De La Policia Nacional 1</c:v>
                </c:pt>
                <c:pt idx="5">
                  <c:v>AGENCIA LOGISTICA DE LAS FUERZAS MILITARES</c:v>
                </c:pt>
                <c:pt idx="6">
                  <c:v>ARMADA NACIONAL</c:v>
                </c:pt>
                <c:pt idx="7">
                  <c:v>DEFENSA CIVIL COLOMBIANA</c:v>
                </c:pt>
                <c:pt idx="8">
                  <c:v>SERVICIO AEREO A TERRITORIOS NACIONALES S.A.</c:v>
                </c:pt>
                <c:pt idx="9">
                  <c:v>Ejercito Nacional De Colombia 1</c:v>
                </c:pt>
                <c:pt idx="10">
                  <c:v>Direccion General Maritima 1</c:v>
                </c:pt>
                <c:pt idx="11">
                  <c:v>INSTITUTO DE CASAS FISCALES DEL EJERCITO</c:v>
                </c:pt>
                <c:pt idx="12">
                  <c:v>FONDO ROTATORIO DE LA POLICIA NACIONAL</c:v>
                </c:pt>
                <c:pt idx="13">
                  <c:v>FUERZA AEREA COLOMBIANA</c:v>
                </c:pt>
                <c:pt idx="14">
                  <c:v>CAJA DE RETIRO DE LAS FUERZAS MILITARES</c:v>
                </c:pt>
                <c:pt idx="15">
                  <c:v>MINISTERIO DE DEFENSA NACIONAL</c:v>
                </c:pt>
                <c:pt idx="16">
                  <c:v>SOCIEDAD HOTELERA TEQUENDAMA S.A.</c:v>
                </c:pt>
                <c:pt idx="17">
                  <c:v>CAJA DE SUELDOS DE RETIRO DE LA POLICIA NACIONAL</c:v>
                </c:pt>
                <c:pt idx="18">
                  <c:v>HOSPITAL MILITAR CENTRAL</c:v>
                </c:pt>
                <c:pt idx="19">
                  <c:v>Comando General De Las Fuerzas Militares 1</c:v>
                </c:pt>
                <c:pt idx="20">
                  <c:v>CLUB MILITAR</c:v>
                </c:pt>
                <c:pt idx="21">
                  <c:v>CORPORACION DE CIENCIA Y TECNOLOGIA PARA EL DESARROLLO DE LA INDUSTRIA NAVAL</c:v>
                </c:pt>
              </c:strCache>
            </c:strRef>
          </c:cat>
          <c:val>
            <c:numRef>
              <c:f>Defensa!$B$2:$B$23</c:f>
              <c:numCache>
                <c:formatCode>0</c:formatCode>
                <c:ptCount val="22"/>
                <c:pt idx="0">
                  <c:v>92.400869077505703</c:v>
                </c:pt>
                <c:pt idx="1">
                  <c:v>84.436520560990502</c:v>
                </c:pt>
                <c:pt idx="2">
                  <c:v>84.1505157009762</c:v>
                </c:pt>
                <c:pt idx="3">
                  <c:v>84.088345972733705</c:v>
                </c:pt>
                <c:pt idx="4">
                  <c:v>80.989952211513796</c:v>
                </c:pt>
                <c:pt idx="5">
                  <c:v>80.793626221067001</c:v>
                </c:pt>
                <c:pt idx="6">
                  <c:v>80.330882786686701</c:v>
                </c:pt>
                <c:pt idx="7">
                  <c:v>79.993928435480896</c:v>
                </c:pt>
                <c:pt idx="8">
                  <c:v>78.449045807764406</c:v>
                </c:pt>
                <c:pt idx="9">
                  <c:v>76.000156401743794</c:v>
                </c:pt>
                <c:pt idx="10">
                  <c:v>74.616773434917107</c:v>
                </c:pt>
                <c:pt idx="11">
                  <c:v>74.104501150148096</c:v>
                </c:pt>
                <c:pt idx="12">
                  <c:v>73.824241146235593</c:v>
                </c:pt>
                <c:pt idx="13">
                  <c:v>73.528084972302196</c:v>
                </c:pt>
                <c:pt idx="14">
                  <c:v>73.491101342586504</c:v>
                </c:pt>
                <c:pt idx="15">
                  <c:v>73.4329620391091</c:v>
                </c:pt>
                <c:pt idx="16">
                  <c:v>72.715672843443102</c:v>
                </c:pt>
                <c:pt idx="17">
                  <c:v>70.5665353703493</c:v>
                </c:pt>
                <c:pt idx="18">
                  <c:v>68.048852913130006</c:v>
                </c:pt>
                <c:pt idx="19">
                  <c:v>67.059584655063105</c:v>
                </c:pt>
                <c:pt idx="20">
                  <c:v>63.777930306438101</c:v>
                </c:pt>
                <c:pt idx="21">
                  <c:v>62.347992266998403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2-434A-A4AB-ACF6E330D3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5481472"/>
        <c:axId val="729286800"/>
      </c:barChart>
      <c:catAx>
        <c:axId val="4754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9286800"/>
        <c:crosses val="autoZero"/>
        <c:auto val="1"/>
        <c:lblAlgn val="ctr"/>
        <c:lblOffset val="100"/>
        <c:noMultiLvlLbl val="0"/>
      </c:catAx>
      <c:valAx>
        <c:axId val="72928680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7548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Educacio!$B$1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Educacio!$A$2:$A$12</c:f>
              <c:strCache>
                <c:ptCount val="11"/>
                <c:pt idx="0">
                  <c:v>INSTITUTO COLOMBIANO PARA LA EVALUACION DE LA EDUCACION</c:v>
                </c:pt>
                <c:pt idx="1">
                  <c:v>MINISTERIO DE EDUCACION NACIONAL</c:v>
                </c:pt>
                <c:pt idx="2">
                  <c:v>INSTITUTO COLOMBIANO DE CREDITO EDUCATIVO Y ESTUDIOS TECNICOS EN EL EXTERIOR "MARIANO OSPINA PEREZ"</c:v>
                </c:pt>
                <c:pt idx="3">
                  <c:v>ESCUELA TECNOLOGICA INSTITUTO TECNICO CENTRAL</c:v>
                </c:pt>
                <c:pt idx="4">
                  <c:v>INSTITUTO NACIONAL PARA CIEGOS</c:v>
                </c:pt>
                <c:pt idx="5">
                  <c:v>INSTITUTO TECNICO NACIONAL DE COMERCIO "SIMON RODRIGUEZ"</c:v>
                </c:pt>
                <c:pt idx="6">
                  <c:v>INSTITUTO NACIONAL PARA SORDOS</c:v>
                </c:pt>
                <c:pt idx="7">
                  <c:v>INSTITUTO NACIONAL DE FORMACION TECNICA PROFESIONAL DE SAN JUAN DEL CESAR</c:v>
                </c:pt>
                <c:pt idx="8">
                  <c:v>FONDO DE DESARROLLO DE LA EDUCACION SUPERIOR</c:v>
                </c:pt>
                <c:pt idx="9">
                  <c:v>INSTITUTO TOLIMENSE DE FORMACION TECNICA PROFESIONAL</c:v>
                </c:pt>
                <c:pt idx="10">
                  <c:v>INSTITUTO NACIONAL DE FORMACION TECNICA PROFESIONAL DEL DEPARTAMENTO DE SAN ANDRES, PROVIDENCIA Y SANTA CATALINA</c:v>
                </c:pt>
              </c:strCache>
            </c:strRef>
          </c:cat>
          <c:val>
            <c:numRef>
              <c:f>Educacio!$B$2:$B$12</c:f>
              <c:numCache>
                <c:formatCode>0</c:formatCode>
                <c:ptCount val="11"/>
                <c:pt idx="0">
                  <c:v>88.413597905760199</c:v>
                </c:pt>
                <c:pt idx="1">
                  <c:v>84.358037604687297</c:v>
                </c:pt>
                <c:pt idx="2">
                  <c:v>82.901088017658395</c:v>
                </c:pt>
                <c:pt idx="3">
                  <c:v>82.242761354895805</c:v>
                </c:pt>
                <c:pt idx="4">
                  <c:v>81.574098661414894</c:v>
                </c:pt>
                <c:pt idx="5">
                  <c:v>81.2090986332136</c:v>
                </c:pt>
                <c:pt idx="6">
                  <c:v>81.086727529135104</c:v>
                </c:pt>
                <c:pt idx="7">
                  <c:v>78.918681441301104</c:v>
                </c:pt>
                <c:pt idx="8">
                  <c:v>77.7666505678352</c:v>
                </c:pt>
                <c:pt idx="9">
                  <c:v>75.708149339298203</c:v>
                </c:pt>
                <c:pt idx="10">
                  <c:v>72.074829289372204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D-4E53-A2C8-9E1ADABFB1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4053568"/>
        <c:axId val="476187072"/>
      </c:barChart>
      <c:catAx>
        <c:axId val="6140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6187072"/>
        <c:crosses val="autoZero"/>
        <c:auto val="1"/>
        <c:lblAlgn val="ctr"/>
        <c:lblOffset val="100"/>
        <c:noMultiLvlLbl val="0"/>
      </c:catAx>
      <c:valAx>
        <c:axId val="47618707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1405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Universidad!$B$1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Universidad!$A$2:$A$13</c:f>
              <c:strCache>
                <c:ptCount val="12"/>
                <c:pt idx="0">
                  <c:v>UNIVERSIDAD TECNOLOGICA DE PEREIRA</c:v>
                </c:pt>
                <c:pt idx="1">
                  <c:v>UNIVERSIDAD MILITAR NUEVA GRANADA</c:v>
                </c:pt>
                <c:pt idx="2">
                  <c:v>UNIVERSIDAD PEDAGOGICA Y TECNOLOGICA DE COLOMBIA</c:v>
                </c:pt>
                <c:pt idx="3">
                  <c:v>UNIVERSIDAD DE LA AMAZONIA</c:v>
                </c:pt>
                <c:pt idx="4">
                  <c:v>UNIVERSIDAD DE CORDOBA</c:v>
                </c:pt>
                <c:pt idx="5">
                  <c:v>UNIVERSIDAD TECNOLOGICA DEL CHOCO DIEGO LUIS CORDOBA</c:v>
                </c:pt>
                <c:pt idx="6">
                  <c:v>UNIVERSIDAD DEL PACIFICO</c:v>
                </c:pt>
                <c:pt idx="7">
                  <c:v>UNIVERSIDAD DEL CAUCA</c:v>
                </c:pt>
                <c:pt idx="8">
                  <c:v>UNIVERSIDAD SURCOLOMBIANA</c:v>
                </c:pt>
                <c:pt idx="9">
                  <c:v>UNIVERSIDAD PEDAGOGICA NACIONAL</c:v>
                </c:pt>
                <c:pt idx="10">
                  <c:v>UNIVERSIDAD DE LOS LLANOS</c:v>
                </c:pt>
                <c:pt idx="11">
                  <c:v>UNIVERSIDAD POPULAR DEL CESAR</c:v>
                </c:pt>
              </c:strCache>
            </c:strRef>
          </c:cat>
          <c:val>
            <c:numRef>
              <c:f>Universidad!$B$2:$B$13</c:f>
              <c:numCache>
                <c:formatCode>0</c:formatCode>
                <c:ptCount val="12"/>
                <c:pt idx="0">
                  <c:v>75.701780285528102</c:v>
                </c:pt>
                <c:pt idx="1">
                  <c:v>75.298364324585904</c:v>
                </c:pt>
                <c:pt idx="2">
                  <c:v>74.784051052768504</c:v>
                </c:pt>
                <c:pt idx="3">
                  <c:v>72.722331016046894</c:v>
                </c:pt>
                <c:pt idx="4">
                  <c:v>72.621454157081601</c:v>
                </c:pt>
                <c:pt idx="5">
                  <c:v>70.608394513016194</c:v>
                </c:pt>
                <c:pt idx="6">
                  <c:v>67.883974848642296</c:v>
                </c:pt>
                <c:pt idx="7">
                  <c:v>67.543077771760196</c:v>
                </c:pt>
                <c:pt idx="8">
                  <c:v>67.335793807484194</c:v>
                </c:pt>
                <c:pt idx="9">
                  <c:v>66.531818961886799</c:v>
                </c:pt>
                <c:pt idx="10">
                  <c:v>65.664876221909296</c:v>
                </c:pt>
                <c:pt idx="11">
                  <c:v>63.8095108234618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9-4E29-ADD2-6D9A582F07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6142656"/>
        <c:axId val="732433280"/>
      </c:barChart>
      <c:catAx>
        <c:axId val="61614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2433280"/>
        <c:crosses val="autoZero"/>
        <c:auto val="1"/>
        <c:lblAlgn val="ctr"/>
        <c:lblOffset val="100"/>
        <c:noMultiLvlLbl val="0"/>
      </c:catAx>
      <c:valAx>
        <c:axId val="73243328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1614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Estadistica!$B$1</c:f>
              <c:strCache>
                <c:ptCount val="1"/>
                <c:pt idx="0">
                  <c:v>Promedio de Índice de Gobierno Digital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Estadistica!$A$2:$A$3</c:f>
              <c:strCache>
                <c:ptCount val="2"/>
                <c:pt idx="0">
                  <c:v>DEPARTAMENTO ADMINISTRATIVO NACIONAL DE ESTADISTICA</c:v>
                </c:pt>
                <c:pt idx="1">
                  <c:v>INSTITUTO GEOGRAFICO AGUSTIN CODAZZI</c:v>
                </c:pt>
              </c:strCache>
            </c:strRef>
          </c:cat>
          <c:val>
            <c:numRef>
              <c:f>Estadistica!$B$2:$B$3</c:f>
              <c:numCache>
                <c:formatCode>0</c:formatCode>
                <c:ptCount val="2"/>
                <c:pt idx="0">
                  <c:v>80.340294476323805</c:v>
                </c:pt>
                <c:pt idx="1">
                  <c:v>79.411342262108803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7-4E39-AE22-8808F4E2F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0256320"/>
        <c:axId val="532207424"/>
      </c:barChart>
      <c:catAx>
        <c:axId val="73025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2207424"/>
        <c:crosses val="autoZero"/>
        <c:auto val="1"/>
        <c:lblAlgn val="ctr"/>
        <c:lblOffset val="100"/>
        <c:noMultiLvlLbl val="0"/>
      </c:catAx>
      <c:valAx>
        <c:axId val="5322074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3025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DAB9A-4D10-4CF7-A689-62D5B8F46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CD672D-463D-4DC6-95E7-D302D16B7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92B7C3-C1A7-4842-8353-03D9955E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22/05/2018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6AFC4D-B1F1-4B44-9FCB-458A060C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84360-BF45-47FB-9AB6-A0928638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735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C8918-C7C9-43FD-9677-F5976F59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1EB182-A5E5-4FF7-B8E7-CB46E2759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910DA2-9F57-4C6A-906E-5E2067B5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22/05/2018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0CC502-45A4-4C25-83A0-D2F70895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1C49B3-F56E-4B65-A297-85A9BFA7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026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639916-512F-40F3-90B5-DC4BE96D9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AAF3B3-040F-4A01-9C60-CF2B17095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D3607C-A081-453F-BC7A-812D64A0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22/05/2018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E568C9-08C9-4581-ADA9-0C40EE4B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53DAD-4DD7-400E-858E-8620F14A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4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052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91002-139B-4770-AD42-ACF092E2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381AD4-2CB8-4D2D-B044-AC0D35136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E4FD16-E706-4FCB-951A-2BE3778E4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22/05/2018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1A16E6-2749-4517-BBD8-E43CB4A7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00813C-20DD-47C3-9F39-5BF20815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444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2AA80-6292-4AC6-B584-ED23FD42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E95E15-EBB4-4542-8222-D4ABCB02B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12FBE9-8408-4194-91E6-88B1E1CF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22/05/2018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9EDD2-E748-431E-8088-9D012E64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EC728F-26EA-4F70-AE2A-54FA4874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982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7C3C-9060-4DC3-9C23-908A6150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473D2B-DCD6-45E1-965E-6A1F4DC55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21A5CE-E2F8-422A-AEC2-317A1220B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4122F-2DEA-44F7-9A85-80D83D2F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22/05/2018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B4E141-5AE7-49D4-AC17-767698FD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E32213-684B-4798-A931-29EA2D88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946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3FA45-4084-43AD-80DF-D44BBB64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DA5270-BF4B-4D55-B469-DC5A167AC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BE6AA4-C06E-4C42-9616-8D1402AF9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7DF2C9-2EF7-4C01-9864-3EAFB5F6F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E17B15-E150-480D-A1AD-5A2BE0716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784F528-84F1-4EAC-9D65-ACECF3A0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22/05/2018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D6BDA5-12E9-4CF0-BE15-F6A868D1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9A3FF5-BED2-48CC-859C-61D94D19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191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756B-42E4-434D-8C61-DDA5884F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67A7FC-0565-4E89-BD76-8AF9A7DB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22/05/2018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0FE68F-65B1-4D9A-9936-587F28DD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E3585E-2C52-4C82-A97D-0553F597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895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2CB4C3-131B-4EFC-A828-730C8187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22/05/2018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A28EA-C754-4955-90BF-5A98EB80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195BCD-9D9E-4223-AE03-BA027046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021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C8BB8-7036-48FF-9E36-DDA46058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D080C3-B329-499B-AAB1-B9E1907C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6936CC-9A74-4FF3-8843-23FFAFC2D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C4D4F-2724-443A-B482-355A30A83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22/05/2018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90141D-4E46-48DA-9EB0-9AAA430A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C8A10-5ADC-49D4-89E5-BDB62C39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654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70E77-8BE9-4698-8B85-3A17E753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F6D8AB-D886-402D-8986-842B78555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FEDB96-A8E3-4962-A175-38E1CF97C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3B892C-916E-4A1E-A96D-AFC2B822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22/05/2018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3FA033-D95D-4853-A04E-7CA770D8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D66CF-8908-4A9D-ACBE-C74ECEAA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288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A15ABE-A642-41C3-9A49-F2BF282E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8503E4-0A02-4758-8B6D-1E5B71767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9F024-8AAD-4F5C-B4E1-9436DF02C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087-511D-45B5-A25E-6CFC9A5AD623}" type="datetimeFigureOut">
              <a:rPr lang="es-CO" smtClean="0"/>
              <a:t>22/05/2018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905DE4-8183-4599-91A2-C0CF90E8B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4FD0EE-2C85-4F82-9A4F-93A965386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672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5699" b="18395"/>
          <a:stretch/>
        </p:blipFill>
        <p:spPr>
          <a:xfrm>
            <a:off x="-14607" y="-1"/>
            <a:ext cx="12206607" cy="687333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 rot="16200000">
            <a:off x="6865026" y="1478621"/>
            <a:ext cx="6968949" cy="4007557"/>
          </a:xfrm>
          <a:prstGeom prst="rect">
            <a:avLst/>
          </a:prstGeom>
        </p:spPr>
      </p:pic>
      <p:sp>
        <p:nvSpPr>
          <p:cNvPr id="10" name="Shape 99"/>
          <p:cNvSpPr>
            <a:spLocks noChangeArrowheads="1"/>
          </p:cNvSpPr>
          <p:nvPr/>
        </p:nvSpPr>
        <p:spPr bwMode="auto">
          <a:xfrm>
            <a:off x="1844675" y="1988926"/>
            <a:ext cx="7892257" cy="124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endParaRPr lang="es-ES_tradnl" altLang="es-ES_tradnl" sz="7150" b="1">
              <a:solidFill>
                <a:schemeClr val="bg1"/>
              </a:solidFill>
              <a:latin typeface="Work Sans" charset="0"/>
              <a:ea typeface="Work Sans" charset="0"/>
              <a:cs typeface="Work Sans" charset="0"/>
              <a:sym typeface="BebasNeueBold" charset="0"/>
            </a:endParaRPr>
          </a:p>
        </p:txBody>
      </p:sp>
      <p:sp>
        <p:nvSpPr>
          <p:cNvPr id="13" name="Shape 99"/>
          <p:cNvSpPr>
            <a:spLocks noChangeArrowheads="1"/>
          </p:cNvSpPr>
          <p:nvPr/>
        </p:nvSpPr>
        <p:spPr bwMode="auto">
          <a:xfrm>
            <a:off x="1126147" y="88040"/>
            <a:ext cx="10685721" cy="38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/>
            <a:r>
              <a:rPr lang="es-ES_tradnl" sz="6000" b="1" dirty="0">
                <a:solidFill>
                  <a:srgbClr val="583282"/>
                </a:solidFill>
                <a:latin typeface="Bebas Neue" charset="0"/>
              </a:rPr>
              <a:t>RESULTADOS </a:t>
            </a:r>
          </a:p>
          <a:p>
            <a:pPr algn="r"/>
            <a:r>
              <a:rPr lang="es-ES_tradnl" sz="6000" b="1" dirty="0">
                <a:solidFill>
                  <a:srgbClr val="583282"/>
                </a:solidFill>
                <a:latin typeface="Bebas Neue" charset="0"/>
              </a:rPr>
              <a:t>ÍNDICE DE GOBIERNO DIGITAL </a:t>
            </a:r>
          </a:p>
          <a:p>
            <a:pPr algn="r"/>
            <a:r>
              <a:rPr lang="es-ES_tradnl" sz="6000" b="1" dirty="0">
                <a:solidFill>
                  <a:srgbClr val="583282"/>
                </a:solidFill>
                <a:latin typeface="Bebas Neue" charset="0"/>
              </a:rPr>
              <a:t>NACIONAL 2017</a:t>
            </a:r>
          </a:p>
        </p:txBody>
      </p:sp>
      <p:grpSp>
        <p:nvGrpSpPr>
          <p:cNvPr id="31" name="Agrupar 30"/>
          <p:cNvGrpSpPr/>
          <p:nvPr/>
        </p:nvGrpSpPr>
        <p:grpSpPr>
          <a:xfrm>
            <a:off x="1482781" y="5830255"/>
            <a:ext cx="9267750" cy="1045152"/>
            <a:chOff x="3006699" y="11540807"/>
            <a:chExt cx="18535500" cy="2090304"/>
          </a:xfrm>
        </p:grpSpPr>
        <p:grpSp>
          <p:nvGrpSpPr>
            <p:cNvPr id="32" name="Agrupar 31"/>
            <p:cNvGrpSpPr/>
            <p:nvPr/>
          </p:nvGrpSpPr>
          <p:grpSpPr>
            <a:xfrm>
              <a:off x="3006699" y="11654599"/>
              <a:ext cx="10621671" cy="1755775"/>
              <a:chOff x="7407249" y="11683174"/>
              <a:chExt cx="10621671" cy="1755775"/>
            </a:xfrm>
          </p:grpSpPr>
          <p:pic>
            <p:nvPicPr>
              <p:cNvPr id="34" name="Imagen 3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882" r="32958" b="37529"/>
              <a:stretch/>
            </p:blipFill>
            <p:spPr bwMode="auto">
              <a:xfrm>
                <a:off x="11285512" y="11683174"/>
                <a:ext cx="6743408" cy="175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Imagen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00" t="17320" r="11951" b="12756"/>
              <a:stretch>
                <a:fillRect/>
              </a:stretch>
            </p:blipFill>
            <p:spPr bwMode="auto">
              <a:xfrm>
                <a:off x="7407249" y="11756199"/>
                <a:ext cx="3375025" cy="1519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0984" y="11540807"/>
              <a:ext cx="8361215" cy="2090304"/>
            </a:xfrm>
            <a:prstGeom prst="rect">
              <a:avLst/>
            </a:prstGeom>
          </p:spPr>
        </p:pic>
      </p:grpSp>
      <p:sp>
        <p:nvSpPr>
          <p:cNvPr id="19" name="Shape 99"/>
          <p:cNvSpPr>
            <a:spLocks noChangeArrowheads="1"/>
          </p:cNvSpPr>
          <p:nvPr/>
        </p:nvSpPr>
        <p:spPr bwMode="auto">
          <a:xfrm>
            <a:off x="7268371" y="2007872"/>
            <a:ext cx="4332849" cy="21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/>
            <a:r>
              <a:rPr lang="es-ES_tradnl" sz="12950" dirty="0">
                <a:solidFill>
                  <a:srgbClr val="583282"/>
                </a:solidFill>
                <a:latin typeface="Bebas Neue" charset="0"/>
              </a:rPr>
              <a:t>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9886CC7-D834-4F50-AEB3-67D49933615D}"/>
              </a:ext>
            </a:extLst>
          </p:cNvPr>
          <p:cNvSpPr txBox="1"/>
          <p:nvPr/>
        </p:nvSpPr>
        <p:spPr>
          <a:xfrm rot="16200000">
            <a:off x="11757935" y="6484974"/>
            <a:ext cx="6335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700" dirty="0" err="1">
                <a:solidFill>
                  <a:schemeClr val="bg1"/>
                </a:solidFill>
              </a:rPr>
              <a:t>Foto:freepik</a:t>
            </a:r>
            <a:endParaRPr lang="es-ES_tradnl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4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71199"/>
              </p:ext>
            </p:extLst>
          </p:nvPr>
        </p:nvGraphicFramePr>
        <p:xfrm>
          <a:off x="538898" y="1967179"/>
          <a:ext cx="11114203" cy="464736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17002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2098904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5640569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157728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4010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381321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Favorable o Robusto</a:t>
                      </a:r>
                    </a:p>
                  </a:txBody>
                  <a:tcPr marL="6350" marR="6350" marT="6350" marB="0" anchor="ctr"/>
                </a:tc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Complejidad 4 - Nación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Regulación de Agua Potable y Saneamiento Básico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4246031"/>
                  </a:ext>
                </a:extLst>
              </a:tr>
              <a:tr h="38132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Casas Fiscales Del Ejercito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38132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Rotatorio De La Policía Nacional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38132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Colombiana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42970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Planificación y Promoción de Soluciones Energéticas Para Las Zonas No Interconectadas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38132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Metrología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38132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Caro y Cuervo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  <a:tr h="38132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Renovación del Territorio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4344949"/>
                  </a:ext>
                </a:extLst>
              </a:tr>
              <a:tr h="38132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Investigaciones Marinas y Costeras José Benito Vives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Andreis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75991"/>
                  </a:ext>
                </a:extLst>
              </a:tr>
              <a:tr h="38132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 Militar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342008"/>
                  </a:ext>
                </a:extLst>
              </a:tr>
              <a:tr h="38132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Seguridad Vial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288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63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30852"/>
              </p:ext>
            </p:extLst>
          </p:nvPr>
        </p:nvGraphicFramePr>
        <p:xfrm>
          <a:off x="538898" y="1816351"/>
          <a:ext cx="11114203" cy="457136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798949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1555423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6602103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157728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3141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327481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Favorable o Robusto</a:t>
                      </a:r>
                    </a:p>
                  </a:txBody>
                  <a:tcPr marL="6350" marR="6350" marT="6350" marB="0" anchor="ctr"/>
                </a:tc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Complejidad 5 - Nación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del Inspector General de Tributos, Rentas y Contribuciones Parafiscales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4246031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Defensa Jurídica del Estado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03019789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Regulación de Energía Y Gas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Inmobiliaria Virgilio Barco Vargas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Garantías de Instituciones Financieras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para Ciegos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Técnico Nacional de Comercio "Simón Rodríguez"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para Sordos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del Subsidio Familiar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4344949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Planificación De Tierras Rurales, Adecuación de Tierras Y Usos Agropecuarios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75991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Garantías de Entidades Cooperativas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342008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Administrativa Especial de Organizaciones Solidarias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2885729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del Espectro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452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83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45479"/>
              </p:ext>
            </p:extLst>
          </p:nvPr>
        </p:nvGraphicFramePr>
        <p:xfrm>
          <a:off x="538898" y="1967179"/>
          <a:ext cx="11114203" cy="446750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17002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1938648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5800825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157728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2283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346006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Favorable o Robusto</a:t>
                      </a:r>
                    </a:p>
                  </a:txBody>
                  <a:tcPr marL="6350" marR="6350" marT="6350" marB="0" anchor="ctr"/>
                </a:tc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Complejidad 5 - Nación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De Inversiones S.A.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4246031"/>
                  </a:ext>
                </a:extLst>
              </a:tr>
              <a:tr h="346006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Publico De Empleo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42957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Nacional Para La Reconstrucción de La Cuenca del Rio Páez Y Zonas Aledañas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346006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Contratación Publica -Colombia Compra Eficiente-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346006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 Derecho De Autor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346006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Administrativa Especial Junta Central De Contadores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346006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Información y Análisis Financiero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  <a:tr h="346006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Social del Estado Centro Dermatológico Federico Lleras Acosta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4344949"/>
                  </a:ext>
                </a:extLst>
              </a:tr>
              <a:tr h="346006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Colombiano de Antropología E Historia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75991"/>
                  </a:ext>
                </a:extLst>
              </a:tr>
              <a:tr h="346006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Proyección Normativa y Estudios de Regulación Financiera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342008"/>
                  </a:ext>
                </a:extLst>
              </a:tr>
              <a:tr h="346006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 Bomberos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2885729"/>
                  </a:ext>
                </a:extLst>
              </a:tr>
              <a:tr h="346006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Ciencia y Tecnología para el Desarrollo de la Industria Naval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452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36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091326"/>
              </p:ext>
            </p:extLst>
          </p:nvPr>
        </p:nvGraphicFramePr>
        <p:xfrm>
          <a:off x="661446" y="1882338"/>
          <a:ext cx="11114203" cy="459021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17002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2032917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5706556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157728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3329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327481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Favorable o Robusto</a:t>
                      </a:r>
                    </a:p>
                  </a:txBody>
                  <a:tcPr marL="6350" marR="6350" marT="6350" marB="0" anchor="ctr"/>
                </a:tc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Sociedades De Economía Mixta Y Empresas Industriales Y Comerciales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Promotora de Vivienda Militar y de Policía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4246031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Postales Nacionales S.A.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41057277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Financiero de Proyectos De Desarrollo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Positiva Compañía de Seguros S.A.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la Industria Aeronáutica Colombiana S.A.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 Militar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Artesanías de Colombia S.A.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Financiera de Desarrollo Territorial S.A.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Administradora Colombiana de Pensiones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4344949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Nacional de Ahorro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75991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Previsora S.A.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Compañia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Seguros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342008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Nacional de Garantías S.A.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2885729"/>
                  </a:ext>
                </a:extLst>
              </a:tr>
              <a:tr h="32748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El Financiamiento del Sector Agropecuario.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452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59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162878"/>
              </p:ext>
            </p:extLst>
          </p:nvPr>
        </p:nvGraphicFramePr>
        <p:xfrm>
          <a:off x="417136" y="1738579"/>
          <a:ext cx="11357728" cy="474610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915434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1636901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6485641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319752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2848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297417">
                <a:tc rowSpan="1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Favorable o Robusto</a:t>
                      </a:r>
                    </a:p>
                  </a:txBody>
                  <a:tcPr marL="6350" marR="6350" marT="6350" marB="0" anchor="ctr"/>
                </a:tc>
                <a:tc rowSpan="15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Sociedades De Economía Mixta Y Empresas Industriales Y Comerciales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Colombiana De Productos Veterinarios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Vecol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S.A..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4246031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Fiduciaria Colombiana De Comercio Exterior S.A.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10337040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Comercio Exterior De Colombia S.A.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4898849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Fiduciaria La Previsora S.A.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6920044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Aéreo A Territorios Nacionales S.A.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Agrario De Colombia S.A.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De La Educación Superior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Radio Televisión Nacional De Colombia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Fiduciaria De Desarrollo Agropecuario S.A.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Financiera De Desarrollo Nacional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Administradora Del Monopolio Rentístico De Los Juegos De Suerte Y Azar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4344949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Leasing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Bancoldex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S.A. Compañía De Financiamiento Comercial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75991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Imprenta Nacional De Colombia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342008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Hotelera Tequendama S.A.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2885729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Colombiana De Investigación Agropecuaria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452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35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78277"/>
              </p:ext>
            </p:extLst>
          </p:nvPr>
        </p:nvGraphicFramePr>
        <p:xfrm>
          <a:off x="538898" y="1967179"/>
          <a:ext cx="11114203" cy="262800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17002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5123273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157728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5869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340167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Favorable O Robusto</a:t>
                      </a:r>
                    </a:p>
                  </a:txBody>
                  <a:tcPr marL="6350" marR="6350" marT="6350" marB="0" anchor="ctr"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Tecnológica De Pereira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340167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Militar Nueva Granada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340167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Del Cauca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340167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Surcolombiana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340167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Pedagógica Nacional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340167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Los Llanos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929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341652"/>
              </p:ext>
            </p:extLst>
          </p:nvPr>
        </p:nvGraphicFramePr>
        <p:xfrm>
          <a:off x="538898" y="1879405"/>
          <a:ext cx="11114203" cy="4794678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1912071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1715679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6328725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157728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258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429733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Favorabilidad Intermedia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Nivel De Complejidad 3 - Nación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Sanatorio de Agua de Dios, Empresa Social del Estado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246031"/>
                  </a:ext>
                </a:extLst>
              </a:tr>
              <a:tr h="333654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Nivel De Complejidad 4 - Nación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Instituto Nacional de Formación Técnica Profesional de San Juan Del Cesar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95947957"/>
                  </a:ext>
                </a:extLst>
              </a:tr>
              <a:tr h="333654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Instituto Tolimense de Formación Técnica Profesional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333654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Instituto Amazónico de Investigaciones Científicas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333654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Sanatorio de Contratación, Empresa Social del Estado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42973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Nivel De Complejidad 5 - Nación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Instituto Nacional de Formación Técnica Profesional del Departamento de San Andrés, Providencia y Santa Catalina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333654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Instituto De Investigaciones Ambientales Del Pacifico John </a:t>
                      </a:r>
                      <a:r>
                        <a:rPr lang="es-ES" sz="1400" u="none" strike="noStrike" dirty="0" err="1">
                          <a:effectLst/>
                        </a:rPr>
                        <a:t>Von</a:t>
                      </a:r>
                      <a:r>
                        <a:rPr lang="es-ES" sz="1400" u="none" strike="noStrike" dirty="0">
                          <a:effectLst/>
                        </a:rPr>
                        <a:t> Neumann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333654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Universidades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Universidad Pedagógica Y Tecnológica De Colombia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  <a:tr h="333654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Universidad de La Amazonia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4344949"/>
                  </a:ext>
                </a:extLst>
              </a:tr>
              <a:tr h="333654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Universidad de Córdoba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75991"/>
                  </a:ext>
                </a:extLst>
              </a:tr>
              <a:tr h="333654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Universidad Tecnológica del Choco Diego Luis Córdoba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342008"/>
                  </a:ext>
                </a:extLst>
              </a:tr>
              <a:tr h="333654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Universidad del Pacifico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82885729"/>
                  </a:ext>
                </a:extLst>
              </a:tr>
              <a:tr h="333654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Universidad Popular del Cesar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52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74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Sectorial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-396" y="-904154"/>
            <a:ext cx="4360113" cy="2507323"/>
          </a:xfrm>
          <a:prstGeom prst="rect">
            <a:avLst/>
          </a:prstGeom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291380"/>
              </p:ext>
            </p:extLst>
          </p:nvPr>
        </p:nvGraphicFramePr>
        <p:xfrm>
          <a:off x="343350" y="1738580"/>
          <a:ext cx="10934250" cy="469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250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73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Agropecuario, Pesquero y de Desarrollo Rural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13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77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78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73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72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76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557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Agropecuario, Pesquero y de Desarrollo Rural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9C31F58-B52E-4705-9A3A-EC02B445E5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602648"/>
              </p:ext>
            </p:extLst>
          </p:nvPr>
        </p:nvGraphicFramePr>
        <p:xfrm>
          <a:off x="1100463" y="1861691"/>
          <a:ext cx="10009947" cy="371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54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168 entidades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78</a:t>
            </a:r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78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76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1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69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Ambiente y Desarrollo Sostenible 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 7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72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72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69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74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72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72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82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Ambiente y Desarrollo Sostenible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DEB2A75-6DC7-4AFB-8F1A-44651CBAA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842250"/>
              </p:ext>
            </p:extLst>
          </p:nvPr>
        </p:nvGraphicFramePr>
        <p:xfrm>
          <a:off x="2026763" y="2283643"/>
          <a:ext cx="826730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894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85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Ciencia, Tecnología e innovación 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 1 entidad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87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89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86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82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Comercio, Industria y Turismo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10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79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78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71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76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81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Comercio, Industria y Turismo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6411C4D-5AC2-4CCB-9870-927AB8754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103943"/>
              </p:ext>
            </p:extLst>
          </p:nvPr>
        </p:nvGraphicFramePr>
        <p:xfrm>
          <a:off x="697585" y="2078508"/>
          <a:ext cx="10633434" cy="341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Cultura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4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76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74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68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71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74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Cultura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93DC19B-D8EC-424E-BB19-E3BD966BD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98676"/>
              </p:ext>
            </p:extLst>
          </p:nvPr>
        </p:nvGraphicFramePr>
        <p:xfrm>
          <a:off x="2556235" y="2283643"/>
          <a:ext cx="70795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Defensa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 22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Promedio:76 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70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74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73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Defensa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218777A-83A8-4BA7-84A6-16B5896A0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187170"/>
              </p:ext>
            </p:extLst>
          </p:nvPr>
        </p:nvGraphicFramePr>
        <p:xfrm>
          <a:off x="102601" y="1861690"/>
          <a:ext cx="11718337" cy="499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79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Del Deporte, la Recreación, la Actividad Física y el Aprovechamiento del Tiempo Libre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1 entidad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78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68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83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81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37410"/>
              </p:ext>
            </p:extLst>
          </p:nvPr>
        </p:nvGraphicFramePr>
        <p:xfrm>
          <a:off x="538898" y="1827479"/>
          <a:ext cx="11114203" cy="424800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15402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5854700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137501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5043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288270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Favorable o Robusto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Nivel De Complejidad 1 - Nación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Departamento Administrativo para la Prosperidad Social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extLst>
                  <a:ext uri="{0D108BD9-81ED-4DB2-BD59-A6C34878D82A}">
                    <a16:rowId xmlns:a16="http://schemas.microsoft.com/office/drawing/2014/main" val="624246031"/>
                  </a:ext>
                </a:extLst>
              </a:tr>
              <a:tr h="2882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Superintendencia de Sociedades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2882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Ministerio de Relaciones Exteriores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2882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Ministerio de Tecnologías de La Información y las Comunicaciones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2882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Instituto Colombiano de Bienestar Familiar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2882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Ministerio de Educación Nacional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572664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Unidad Administrativa Especial para la atención y reparación Integral a las Victimas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  <a:tr h="2882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Servicio Nacional de Aprendizaje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extLst>
                  <a:ext uri="{0D108BD9-81ED-4DB2-BD59-A6C34878D82A}">
                    <a16:rowId xmlns:a16="http://schemas.microsoft.com/office/drawing/2014/main" val="3944344949"/>
                  </a:ext>
                </a:extLst>
              </a:tr>
              <a:tr h="2882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Ministerio de Salud y Protección Social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extLst>
                  <a:ext uri="{0D108BD9-81ED-4DB2-BD59-A6C34878D82A}">
                    <a16:rowId xmlns:a16="http://schemas.microsoft.com/office/drawing/2014/main" val="5275991"/>
                  </a:ext>
                </a:extLst>
              </a:tr>
              <a:tr h="2882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Dirección General de la Policía Nacional 1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extLst>
                  <a:ext uri="{0D108BD9-81ED-4DB2-BD59-A6C34878D82A}">
                    <a16:rowId xmlns:a16="http://schemas.microsoft.com/office/drawing/2014/main" val="150342008"/>
                  </a:ext>
                </a:extLst>
              </a:tr>
              <a:tr h="2882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Ministerio del Trabajo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extLst>
                  <a:ext uri="{0D108BD9-81ED-4DB2-BD59-A6C34878D82A}">
                    <a16:rowId xmlns:a16="http://schemas.microsoft.com/office/drawing/2014/main" val="3082885729"/>
                  </a:ext>
                </a:extLst>
              </a:tr>
              <a:tr h="2882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Departamento Administrativo Nacional de Estadística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/>
                </a:tc>
                <a:extLst>
                  <a:ext uri="{0D108BD9-81ED-4DB2-BD59-A6C34878D82A}">
                    <a16:rowId xmlns:a16="http://schemas.microsoft.com/office/drawing/2014/main" val="180452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295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82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Educación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11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81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76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82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Educación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BC62EF9-B1F8-48E0-8758-99233A79D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196599"/>
              </p:ext>
            </p:extLst>
          </p:nvPr>
        </p:nvGraphicFramePr>
        <p:xfrm>
          <a:off x="1159497" y="1701435"/>
          <a:ext cx="9630402" cy="455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68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Universidades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 12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70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71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68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68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70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70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Universidades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CAEF476-4FC1-4124-A830-F2B914508035}"/>
              </a:ext>
            </a:extLst>
          </p:cNvPr>
          <p:cNvGraphicFramePr>
            <a:graphicFrameLocks/>
          </p:cNvGraphicFramePr>
          <p:nvPr/>
        </p:nvGraphicFramePr>
        <p:xfrm>
          <a:off x="650449" y="2057400"/>
          <a:ext cx="10341205" cy="422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7887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81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Estadísticas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2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80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76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82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Estadísticas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4C1BFC7-5559-447A-AEE6-588924ED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499501"/>
              </p:ext>
            </p:extLst>
          </p:nvPr>
        </p:nvGraphicFramePr>
        <p:xfrm>
          <a:off x="3158765" y="2507323"/>
          <a:ext cx="587447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85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Función Pública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2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78 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76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69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78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Función Pública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59148F3-2FC2-42F1-80D2-0D4550E5EB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994763"/>
              </p:ext>
            </p:extLst>
          </p:nvPr>
        </p:nvGraphicFramePr>
        <p:xfrm>
          <a:off x="3535362" y="2057400"/>
          <a:ext cx="51212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Hacienda y Crédito Público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 19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80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79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78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79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79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Hacienda y Crédito Público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4032C9C-B48E-4DDB-A70B-085E02554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310326"/>
              </p:ext>
            </p:extLst>
          </p:nvPr>
        </p:nvGraphicFramePr>
        <p:xfrm>
          <a:off x="185528" y="1583635"/>
          <a:ext cx="11370365" cy="501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00752"/>
              </p:ext>
            </p:extLst>
          </p:nvPr>
        </p:nvGraphicFramePr>
        <p:xfrm>
          <a:off x="449998" y="1738579"/>
          <a:ext cx="11114203" cy="481956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886802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5573860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062741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4201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330528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Favorable o Robusto</a:t>
                      </a:r>
                    </a:p>
                  </a:txBody>
                  <a:tcPr marL="6350" marR="6350" marT="6350" marB="0" anchor="ctr"/>
                </a:tc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Complejidad 1 - Nación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Hacienda y Crédito Publico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4246031"/>
                  </a:ext>
                </a:extLst>
              </a:tr>
              <a:tr h="33052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del Interior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35023602"/>
                  </a:ext>
                </a:extLst>
              </a:tr>
              <a:tr h="33052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Geográfico Agustín Codazzi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33052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Vivienda, Ciudad Y Territorio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33052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Minas y Energía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42971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Administrativa Especial Dirección De Impuestos Y Aduanas Nacionales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33052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Vías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33052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Comercio, Industria Y Turismo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  <a:tr h="33052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Escuela Superior de Administración Publica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4344949"/>
                  </a:ext>
                </a:extLst>
              </a:tr>
              <a:tr h="33052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Administrativa Especial de Aeronáutica Civil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75991"/>
                  </a:ext>
                </a:extLst>
              </a:tr>
              <a:tr h="33052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Transporte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342008"/>
                  </a:ext>
                </a:extLst>
              </a:tr>
              <a:tr h="33052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Defensa Nacional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2885729"/>
                  </a:ext>
                </a:extLst>
              </a:tr>
              <a:tr h="33052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Ambiente Y Desarrollo Sostenible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452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324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82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Inclusión Social y Reconciliación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4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83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83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81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79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Inclusión Social y Reconciliación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A5F85C1-BF12-4B7A-B359-4D62FE09D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562355"/>
              </p:ext>
            </p:extLst>
          </p:nvPr>
        </p:nvGraphicFramePr>
        <p:xfrm>
          <a:off x="1913641" y="2057400"/>
          <a:ext cx="88329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74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Inteligencia Estratégica y Contrainteligencia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1 entidad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80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81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76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86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84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73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Interior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6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74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70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72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74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70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Interior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E83CBA9-0E15-4AE3-838A-CDD869395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890387"/>
              </p:ext>
            </p:extLst>
          </p:nvPr>
        </p:nvGraphicFramePr>
        <p:xfrm>
          <a:off x="1894788" y="2057399"/>
          <a:ext cx="8474697" cy="362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Justicia y del Derecho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5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80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76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81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Justicia y del Derecho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C0254B9-CC3C-4E46-A0BD-A64440BC36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752350"/>
              </p:ext>
            </p:extLst>
          </p:nvPr>
        </p:nvGraphicFramePr>
        <p:xfrm>
          <a:off x="1630838" y="2057399"/>
          <a:ext cx="8616098" cy="323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79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Minas y Energía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7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79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79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81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Minas y Energía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D7C950D-9E74-43CF-8CC3-B12C2F52E8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911172"/>
              </p:ext>
            </p:extLst>
          </p:nvPr>
        </p:nvGraphicFramePr>
        <p:xfrm>
          <a:off x="1414021" y="2057399"/>
          <a:ext cx="9379670" cy="346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81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 Planeación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4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85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85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81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82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82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466885"/>
              </p:ext>
            </p:extLst>
          </p:nvPr>
        </p:nvGraphicFramePr>
        <p:xfrm>
          <a:off x="488098" y="1738579"/>
          <a:ext cx="11437202" cy="479126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1432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2104128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5959498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092144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3676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332549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Favorable o Robusto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Complejidad 2 - Nación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Justicia y del Derecho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4246031"/>
                  </a:ext>
                </a:extLst>
              </a:tr>
              <a:tr h="3325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Agricultura y Desarrollo Rural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63679627"/>
                  </a:ext>
                </a:extLst>
              </a:tr>
              <a:tr h="3325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Administrativo de da Presidencia de la Republica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3325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Servicios Públicos Domiciliarios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3325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Nacional de Planeación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3325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Minería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3325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Colombiano Agropecuario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3325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Hidrología, Meteorología y Estudios Ambientales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  <a:tr h="3325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Industria Y Comercio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4344949"/>
                  </a:ext>
                </a:extLst>
              </a:tr>
              <a:tr h="42981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Administrativa Especial de Gestión Pensional y Contribuciones Parafiscales de la Protección Social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75991"/>
                  </a:ext>
                </a:extLst>
              </a:tr>
              <a:tr h="3325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Cancerología, Empresa Social del Estado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342008"/>
                  </a:ext>
                </a:extLst>
              </a:tr>
              <a:tr h="3325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Administrativa Especial Migración Colombia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2885729"/>
                  </a:ext>
                </a:extLst>
              </a:tr>
              <a:tr h="3325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Administrativa Especial de Gestión de Restitución De Tierras Despojadas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452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357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Planeación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837564C-0479-4BC0-A828-1B29E842F1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11019"/>
              </p:ext>
            </p:extLst>
          </p:nvPr>
        </p:nvGraphicFramePr>
        <p:xfrm>
          <a:off x="1951348" y="2045616"/>
          <a:ext cx="8832916" cy="320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84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Presidencia de la República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5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 83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84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79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78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79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Presidencia de la República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952A0B1-EC2A-463B-A895-EF4D097DB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229692"/>
              </p:ext>
            </p:extLst>
          </p:nvPr>
        </p:nvGraphicFramePr>
        <p:xfrm>
          <a:off x="1778523" y="2507323"/>
          <a:ext cx="86349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83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Relaciones Exteriores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2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84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84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85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83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68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Relaciones Exteriores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F28C9CA-D523-46E8-B8E0-89D1FD40C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774459"/>
              </p:ext>
            </p:extLst>
          </p:nvPr>
        </p:nvGraphicFramePr>
        <p:xfrm>
          <a:off x="2401560" y="2368484"/>
          <a:ext cx="68421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797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Salud y Protección Social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10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Promedio:76 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73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73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75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72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84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Salud y Protección Social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1910719-84B0-47BA-9C5F-90613A7F0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156791"/>
              </p:ext>
            </p:extLst>
          </p:nvPr>
        </p:nvGraphicFramePr>
        <p:xfrm>
          <a:off x="933254" y="2057399"/>
          <a:ext cx="9851010" cy="390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82529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83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Tecnologías de la Información y las Comunicaciones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5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82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82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76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79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82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76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84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1" y="0"/>
            <a:ext cx="10028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Tecnologías de la Información y las Comunicaciones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EC19300-8992-4BE1-87B1-CDCF104EB0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134403"/>
              </p:ext>
            </p:extLst>
          </p:nvPr>
        </p:nvGraphicFramePr>
        <p:xfrm>
          <a:off x="1915213" y="2377911"/>
          <a:ext cx="83615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82529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79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Trabajo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6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80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81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76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78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8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260681"/>
              </p:ext>
            </p:extLst>
          </p:nvPr>
        </p:nvGraphicFramePr>
        <p:xfrm>
          <a:off x="390099" y="1738579"/>
          <a:ext cx="11411802" cy="468333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76365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2686253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5260456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188728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2822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330670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Favorable o Robusto</a:t>
                      </a:r>
                    </a:p>
                  </a:txBody>
                  <a:tcPr marL="6350" marR="6350" marT="6350" marB="0" anchor="ctr"/>
                </a:tc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Complejidad 2 - Nación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Logística de las Fuerzas Militares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4246031"/>
                  </a:ext>
                </a:extLst>
              </a:tr>
              <a:tr h="3306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Nacional de Salud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0770284"/>
                  </a:ext>
                </a:extLst>
              </a:tr>
              <a:tr h="3306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Financiera de Colombia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3306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Defensa Civil Colombiana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3306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429736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Administrativo del Deporte, la Recreación, la Actividad Física y el Aprovechamiento del Tiempo Libre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3306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Penitenciario y Carcelario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3306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Notariado Y Registro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  <a:tr h="3306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Ejercito Nacional de Colombia 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4344949"/>
                  </a:ext>
                </a:extLst>
              </a:tr>
              <a:tr h="3306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Marítima 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75991"/>
                  </a:ext>
                </a:extLst>
              </a:tr>
              <a:tr h="3306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Vigilancia de Medicamentos y Alimentos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342008"/>
                  </a:ext>
                </a:extLst>
              </a:tr>
              <a:tr h="3306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Militar Central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2885729"/>
                  </a:ext>
                </a:extLst>
              </a:tr>
              <a:tr h="33067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Nacional de Acuicultura y Pesca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452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4673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Trabajo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7E6447F-1AFA-4F13-8B0A-9FDF84AFEA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93303"/>
              </p:ext>
            </p:extLst>
          </p:nvPr>
        </p:nvGraphicFramePr>
        <p:xfrm>
          <a:off x="1151362" y="2000838"/>
          <a:ext cx="9685671" cy="392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82529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72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Transporte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6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74</a:t>
            </a:r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74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71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72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70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74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84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Transporte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3037FD0-A666-4048-95EA-03CA56D1E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989139"/>
              </p:ext>
            </p:extLst>
          </p:nvPr>
        </p:nvGraphicFramePr>
        <p:xfrm>
          <a:off x="1721962" y="2255362"/>
          <a:ext cx="9627910" cy="3796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82529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431608"/>
            <a:ext cx="45598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 de Gobierno Digital – 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Sector Vivienda Ciudad y Territorio</a:t>
            </a:r>
          </a:p>
          <a:p>
            <a:pPr defTabSz="250731"/>
            <a:r>
              <a:rPr lang="es-CO" sz="28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2017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3 entidades</a:t>
            </a:r>
          </a:p>
          <a:p>
            <a:pPr defTabSz="250731"/>
            <a:r>
              <a:rPr lang="es-CO" sz="28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 78</a:t>
            </a:r>
          </a:p>
          <a:p>
            <a:pPr defTabSz="250731"/>
            <a:endParaRPr lang="es-CO" sz="28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77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76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80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841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261491"/>
            <a:ext cx="1002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Vivienda Ciudad y Territorio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8BE0650-8A58-4726-91AD-A93B9380B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018339"/>
              </p:ext>
            </p:extLst>
          </p:nvPr>
        </p:nvGraphicFramePr>
        <p:xfrm>
          <a:off x="2347274" y="2340203"/>
          <a:ext cx="7692272" cy="313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825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49171"/>
              </p:ext>
            </p:extLst>
          </p:nvPr>
        </p:nvGraphicFramePr>
        <p:xfrm>
          <a:off x="538898" y="1929473"/>
          <a:ext cx="11124000" cy="391282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18956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2618506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5127789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158749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417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291955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Favorable o Robusto</a:t>
                      </a:r>
                    </a:p>
                  </a:txBody>
                  <a:tcPr marL="6350" marR="6350" marT="6350" marB="0" anchor="ctr"/>
                </a:tc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Complejidad 3 – Nación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Colombiano Para La Evaluación De La Educación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4246031"/>
                  </a:ext>
                </a:extLst>
              </a:tr>
              <a:tr h="29195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Administrativo De Ciência, Tecnologia e Innovacion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29195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Hidrocarburos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29195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Para La Reincorporación Y Normalización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29195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Infraestructura.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57546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Colombiano de Crédito Educativo y Estudios Técnicos en el Exterior "Mariano Ospina Pérez"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29195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Tierras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  <a:tr h="29195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Tecnológica Instituto Técnico Central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4344949"/>
                  </a:ext>
                </a:extLst>
              </a:tr>
              <a:tr h="29195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Salud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75991"/>
                  </a:ext>
                </a:extLst>
              </a:tr>
              <a:tr h="29195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Administrativo de la Función Publica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342008"/>
                  </a:ext>
                </a:extLst>
              </a:tr>
              <a:tr h="29195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Administrativo Dirección Nacional de Inteligencia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288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7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53569"/>
              </p:ext>
            </p:extLst>
          </p:nvPr>
        </p:nvGraphicFramePr>
        <p:xfrm>
          <a:off x="538898" y="1967179"/>
          <a:ext cx="11114203" cy="401222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17002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5123273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157728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5969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420966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Favorable o Robusto</a:t>
                      </a:r>
                    </a:p>
                  </a:txBody>
                  <a:tcPr marL="6350" marR="6350" marT="6350" marB="0" anchor="ctr"/>
                </a:tc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Complejidad 3 – Nación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Nacional de Protección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4246031"/>
                  </a:ext>
                </a:extLst>
              </a:tr>
              <a:tr h="21193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Nacional de Licencias Ambientales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21193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Pasivo Social de Ferrocarriles Nacionales de Colombia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49064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La Economía Solidaria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281612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Retiro de las Fuerzas Militares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21193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Parques Nacionales Naturales De Colombia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560320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Geológico Colombiano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  <a:tr h="21193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Servicios Penitenciarios Y Carcelarios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4344949"/>
                  </a:ext>
                </a:extLst>
              </a:tr>
              <a:tr h="281612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Sueldos de Retiro de la Policía Nacional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75991"/>
                  </a:ext>
                </a:extLst>
              </a:tr>
              <a:tr h="281612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Comando General de las Fuerzas Militares 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342008"/>
                  </a:ext>
                </a:extLst>
              </a:tr>
              <a:tr h="211935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Desarrollo Rural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288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76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Nacional – Entorno de Desarrollo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115129-5B06-4342-8935-DC706372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79868"/>
              </p:ext>
            </p:extLst>
          </p:nvPr>
        </p:nvGraphicFramePr>
        <p:xfrm>
          <a:off x="538898" y="2033167"/>
          <a:ext cx="11114203" cy="444172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17002">
                  <a:extLst>
                    <a:ext uri="{9D8B030D-6E8A-4147-A177-3AD203B41FA5}">
                      <a16:colId xmlns:a16="http://schemas.microsoft.com/office/drawing/2014/main" val="1584628852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327626247"/>
                    </a:ext>
                  </a:extLst>
                </a:gridCol>
                <a:gridCol w="5123273">
                  <a:extLst>
                    <a:ext uri="{9D8B030D-6E8A-4147-A177-3AD203B41FA5}">
                      <a16:colId xmlns:a16="http://schemas.microsoft.com/office/drawing/2014/main" val="4008735604"/>
                    </a:ext>
                  </a:extLst>
                </a:gridCol>
                <a:gridCol w="1157728">
                  <a:extLst>
                    <a:ext uri="{9D8B030D-6E8A-4147-A177-3AD203B41FA5}">
                      <a16:colId xmlns:a16="http://schemas.microsoft.com/office/drawing/2014/main" val="280620203"/>
                    </a:ext>
                  </a:extLst>
                </a:gridCol>
              </a:tblGrid>
              <a:tr h="5728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3" marR="2903" marT="290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4493"/>
                  </a:ext>
                </a:extLst>
              </a:tr>
              <a:tr h="322409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Favorable o Robusto</a:t>
                      </a:r>
                    </a:p>
                  </a:txBody>
                  <a:tcPr marL="6350" marR="6350" marT="6350" marB="0" anchor="ctr"/>
                </a:tc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Complejidad 4 - Nación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de Activos Especiales S.A.S.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4246031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Vigilancia y Seguridad Privada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666892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Administrativa Especial Contaduría General de la Nación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7195152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Archivo General de la Nación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626475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Nacional para la Gestión del Riesgo de Desastres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4159144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Armada Nacional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7597131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Regulación de Comunicaciones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8524538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Presidencial de Cooperación Internacional de Colombia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4344949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Puertos y Transporte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75991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Previsión Social del Congreso de la Republica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342008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Planeación Minero Energética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2885729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Memoria Histórica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452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096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5173</Words>
  <Application>Microsoft Office PowerPoint</Application>
  <PresentationFormat>Panorámica</PresentationFormat>
  <Paragraphs>964</Paragraphs>
  <Slides>64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76" baseType="lpstr">
      <vt:lpstr>Arial</vt:lpstr>
      <vt:lpstr>Arial Narrow</vt:lpstr>
      <vt:lpstr>Bebas Neue</vt:lpstr>
      <vt:lpstr>Bebas Neue Book</vt:lpstr>
      <vt:lpstr>BebasNeueBold</vt:lpstr>
      <vt:lpstr>Calibri</vt:lpstr>
      <vt:lpstr>Calibri Light</vt:lpstr>
      <vt:lpstr>Century Gothic</vt:lpstr>
      <vt:lpstr>Helvetica Light</vt:lpstr>
      <vt:lpstr>Times New Roman</vt:lpstr>
      <vt:lpstr>Work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Elvira Thiriat Tovar</dc:creator>
  <cp:lastModifiedBy>Paola Elvira Thiriat Tovar</cp:lastModifiedBy>
  <cp:revision>123</cp:revision>
  <dcterms:created xsi:type="dcterms:W3CDTF">2018-04-24T14:19:12Z</dcterms:created>
  <dcterms:modified xsi:type="dcterms:W3CDTF">2018-05-22T19:41:00Z</dcterms:modified>
</cp:coreProperties>
</file>