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8" r:id="rId2"/>
    <p:sldId id="500" r:id="rId3"/>
    <p:sldId id="490" r:id="rId4"/>
    <p:sldId id="499" r:id="rId5"/>
    <p:sldId id="474" r:id="rId6"/>
    <p:sldId id="536" r:id="rId7"/>
    <p:sldId id="501" r:id="rId8"/>
    <p:sldId id="539" r:id="rId9"/>
    <p:sldId id="541" r:id="rId10"/>
    <p:sldId id="556" r:id="rId11"/>
    <p:sldId id="557" r:id="rId12"/>
    <p:sldId id="558" r:id="rId13"/>
    <p:sldId id="560" r:id="rId14"/>
    <p:sldId id="561" r:id="rId15"/>
    <p:sldId id="502" r:id="rId16"/>
    <p:sldId id="562" r:id="rId17"/>
    <p:sldId id="524" r:id="rId18"/>
    <p:sldId id="563" r:id="rId19"/>
    <p:sldId id="503" r:id="rId20"/>
    <p:sldId id="564" r:id="rId21"/>
    <p:sldId id="592" r:id="rId22"/>
    <p:sldId id="504" r:id="rId23"/>
    <p:sldId id="566" r:id="rId24"/>
    <p:sldId id="567" r:id="rId25"/>
    <p:sldId id="593" r:id="rId26"/>
    <p:sldId id="505" r:id="rId27"/>
    <p:sldId id="568" r:id="rId28"/>
    <p:sldId id="569" r:id="rId29"/>
    <p:sldId id="594" r:id="rId30"/>
    <p:sldId id="595" r:id="rId31"/>
    <p:sldId id="596" r:id="rId32"/>
    <p:sldId id="570" r:id="rId33"/>
    <p:sldId id="597" r:id="rId34"/>
    <p:sldId id="506" r:id="rId35"/>
    <p:sldId id="598" r:id="rId36"/>
    <p:sldId id="571" r:id="rId37"/>
    <p:sldId id="507" r:id="rId38"/>
    <p:sldId id="599" r:id="rId39"/>
    <p:sldId id="531" r:id="rId40"/>
    <p:sldId id="600" r:id="rId41"/>
    <p:sldId id="572" r:id="rId42"/>
    <p:sldId id="508" r:id="rId43"/>
    <p:sldId id="601" r:id="rId44"/>
    <p:sldId id="573" r:id="rId45"/>
    <p:sldId id="602" r:id="rId46"/>
    <p:sldId id="509" r:id="rId47"/>
    <p:sldId id="603" r:id="rId48"/>
    <p:sldId id="574" r:id="rId49"/>
    <p:sldId id="510" r:id="rId50"/>
    <p:sldId id="604" r:id="rId51"/>
    <p:sldId id="625" r:id="rId52"/>
    <p:sldId id="511" r:id="rId53"/>
    <p:sldId id="605" r:id="rId54"/>
    <p:sldId id="626" r:id="rId55"/>
    <p:sldId id="512" r:id="rId56"/>
    <p:sldId id="606" r:id="rId57"/>
    <p:sldId id="575" r:id="rId58"/>
    <p:sldId id="627" r:id="rId59"/>
    <p:sldId id="629" r:id="rId60"/>
    <p:sldId id="630" r:id="rId61"/>
    <p:sldId id="631" r:id="rId62"/>
    <p:sldId id="632" r:id="rId63"/>
    <p:sldId id="513" r:id="rId64"/>
    <p:sldId id="607" r:id="rId65"/>
    <p:sldId id="514" r:id="rId66"/>
    <p:sldId id="608" r:id="rId67"/>
    <p:sldId id="515" r:id="rId68"/>
    <p:sldId id="609" r:id="rId69"/>
    <p:sldId id="578" r:id="rId70"/>
    <p:sldId id="516" r:id="rId71"/>
    <p:sldId id="610" r:id="rId72"/>
    <p:sldId id="517" r:id="rId73"/>
    <p:sldId id="611" r:id="rId74"/>
    <p:sldId id="580" r:id="rId75"/>
    <p:sldId id="518" r:id="rId76"/>
    <p:sldId id="612" r:id="rId77"/>
    <p:sldId id="581" r:id="rId78"/>
    <p:sldId id="519" r:id="rId79"/>
    <p:sldId id="613" r:id="rId80"/>
    <p:sldId id="582" r:id="rId81"/>
    <p:sldId id="583" r:id="rId82"/>
    <p:sldId id="634" r:id="rId83"/>
    <p:sldId id="520" r:id="rId84"/>
    <p:sldId id="614" r:id="rId85"/>
    <p:sldId id="633" r:id="rId86"/>
    <p:sldId id="635" r:id="rId87"/>
    <p:sldId id="521" r:id="rId88"/>
    <p:sldId id="615" r:id="rId89"/>
    <p:sldId id="522" r:id="rId90"/>
    <p:sldId id="616" r:id="rId91"/>
    <p:sldId id="523" r:id="rId92"/>
    <p:sldId id="617" r:id="rId93"/>
    <p:sldId id="525" r:id="rId94"/>
    <p:sldId id="618" r:id="rId95"/>
    <p:sldId id="587" r:id="rId96"/>
    <p:sldId id="636" r:id="rId97"/>
    <p:sldId id="637" r:id="rId98"/>
    <p:sldId id="638" r:id="rId99"/>
    <p:sldId id="526" r:id="rId100"/>
    <p:sldId id="619" r:id="rId101"/>
    <p:sldId id="588" r:id="rId102"/>
    <p:sldId id="527" r:id="rId103"/>
    <p:sldId id="620" r:id="rId104"/>
    <p:sldId id="589" r:id="rId105"/>
    <p:sldId id="639" r:id="rId106"/>
    <p:sldId id="528" r:id="rId107"/>
    <p:sldId id="621" r:id="rId108"/>
    <p:sldId id="590" r:id="rId109"/>
    <p:sldId id="640" r:id="rId110"/>
    <p:sldId id="529" r:id="rId111"/>
    <p:sldId id="622" r:id="rId112"/>
    <p:sldId id="530" r:id="rId113"/>
    <p:sldId id="623" r:id="rId1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Libro3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Libro3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Libro3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400" b="1" dirty="0"/>
              <a:t>IGD 2017 - Gobernaciones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0434081654783433E-2"/>
          <c:y val="8.3983711024178384E-2"/>
          <c:w val="0.94842374171487043"/>
          <c:h val="0.61011830726480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'Gobernacion PResentacion'!$A$37:$A$68</c:f>
              <c:strCache>
                <c:ptCount val="32"/>
                <c:pt idx="0">
                  <c:v>Antioquia</c:v>
                </c:pt>
                <c:pt idx="1">
                  <c:v>Cundinamarca</c:v>
                </c:pt>
                <c:pt idx="2">
                  <c:v>Risaralda</c:v>
                </c:pt>
                <c:pt idx="3">
                  <c:v>Boyacá</c:v>
                </c:pt>
                <c:pt idx="4">
                  <c:v>Norte de Santander</c:v>
                </c:pt>
                <c:pt idx="5">
                  <c:v>Meta</c:v>
                </c:pt>
                <c:pt idx="6">
                  <c:v>Santander</c:v>
                </c:pt>
                <c:pt idx="7">
                  <c:v>Atlántico</c:v>
                </c:pt>
                <c:pt idx="8">
                  <c:v>Valle del Cauca</c:v>
                </c:pt>
                <c:pt idx="9">
                  <c:v>Huila</c:v>
                </c:pt>
                <c:pt idx="10">
                  <c:v>Casanare</c:v>
                </c:pt>
                <c:pt idx="11">
                  <c:v>San Andrés</c:v>
                </c:pt>
                <c:pt idx="12">
                  <c:v>Amazonas</c:v>
                </c:pt>
                <c:pt idx="13">
                  <c:v>Chocó</c:v>
                </c:pt>
                <c:pt idx="14">
                  <c:v>Quindío</c:v>
                </c:pt>
                <c:pt idx="15">
                  <c:v>Caldas</c:v>
                </c:pt>
                <c:pt idx="16">
                  <c:v>Tolima</c:v>
                </c:pt>
                <c:pt idx="17">
                  <c:v>Magdalena</c:v>
                </c:pt>
                <c:pt idx="18">
                  <c:v>Nariño</c:v>
                </c:pt>
                <c:pt idx="19">
                  <c:v>Córdoba</c:v>
                </c:pt>
                <c:pt idx="20">
                  <c:v>Guaviare</c:v>
                </c:pt>
                <c:pt idx="21">
                  <c:v>Cesar</c:v>
                </c:pt>
                <c:pt idx="22">
                  <c:v>Bolívar</c:v>
                </c:pt>
                <c:pt idx="23">
                  <c:v>Arauca</c:v>
                </c:pt>
                <c:pt idx="24">
                  <c:v>Vichada</c:v>
                </c:pt>
                <c:pt idx="25">
                  <c:v>Guainía</c:v>
                </c:pt>
                <c:pt idx="26">
                  <c:v>Sucre</c:v>
                </c:pt>
                <c:pt idx="27">
                  <c:v>Caquetá</c:v>
                </c:pt>
                <c:pt idx="28">
                  <c:v>La Guajira</c:v>
                </c:pt>
                <c:pt idx="29">
                  <c:v>Vaupés</c:v>
                </c:pt>
                <c:pt idx="30">
                  <c:v>Cauca</c:v>
                </c:pt>
                <c:pt idx="31">
                  <c:v>Putumayo</c:v>
                </c:pt>
              </c:strCache>
            </c:strRef>
          </c:cat>
          <c:val>
            <c:numRef>
              <c:f>'Gobernacion PResentacion'!$B$37:$B$68</c:f>
              <c:numCache>
                <c:formatCode>0</c:formatCode>
                <c:ptCount val="32"/>
                <c:pt idx="0">
                  <c:v>85.454514312446605</c:v>
                </c:pt>
                <c:pt idx="1">
                  <c:v>83.679830371813793</c:v>
                </c:pt>
                <c:pt idx="2">
                  <c:v>79.045598203744305</c:v>
                </c:pt>
                <c:pt idx="3">
                  <c:v>77.476603835100605</c:v>
                </c:pt>
                <c:pt idx="4">
                  <c:v>75.5209282198946</c:v>
                </c:pt>
                <c:pt idx="5">
                  <c:v>74.766142584015995</c:v>
                </c:pt>
                <c:pt idx="6">
                  <c:v>72.864161851124905</c:v>
                </c:pt>
                <c:pt idx="7">
                  <c:v>72.778345586931707</c:v>
                </c:pt>
                <c:pt idx="8">
                  <c:v>72.719051368995594</c:v>
                </c:pt>
                <c:pt idx="9">
                  <c:v>72.549502900464006</c:v>
                </c:pt>
                <c:pt idx="10">
                  <c:v>72.217648898963105</c:v>
                </c:pt>
                <c:pt idx="11">
                  <c:v>69.977100413749895</c:v>
                </c:pt>
                <c:pt idx="12">
                  <c:v>69.886789283364806</c:v>
                </c:pt>
                <c:pt idx="13">
                  <c:v>69.416854215041297</c:v>
                </c:pt>
                <c:pt idx="14">
                  <c:v>68.834755503828802</c:v>
                </c:pt>
                <c:pt idx="15">
                  <c:v>68.399425999114399</c:v>
                </c:pt>
                <c:pt idx="16">
                  <c:v>68.202380049807601</c:v>
                </c:pt>
                <c:pt idx="17">
                  <c:v>67.137455657420304</c:v>
                </c:pt>
                <c:pt idx="18">
                  <c:v>67.047758014748894</c:v>
                </c:pt>
                <c:pt idx="19">
                  <c:v>65.738471202703906</c:v>
                </c:pt>
                <c:pt idx="20">
                  <c:v>65.708188390873104</c:v>
                </c:pt>
                <c:pt idx="21">
                  <c:v>65.590289439622694</c:v>
                </c:pt>
                <c:pt idx="22">
                  <c:v>64.409132270592494</c:v>
                </c:pt>
                <c:pt idx="23">
                  <c:v>63.992164644011702</c:v>
                </c:pt>
                <c:pt idx="24">
                  <c:v>63.657520490567201</c:v>
                </c:pt>
                <c:pt idx="25">
                  <c:v>62.166767657662803</c:v>
                </c:pt>
                <c:pt idx="26">
                  <c:v>62.011077716110499</c:v>
                </c:pt>
                <c:pt idx="27">
                  <c:v>61.691685959190799</c:v>
                </c:pt>
                <c:pt idx="28">
                  <c:v>61.569997225684801</c:v>
                </c:pt>
                <c:pt idx="29">
                  <c:v>60.775477509619598</c:v>
                </c:pt>
                <c:pt idx="30">
                  <c:v>58.2641687672713</c:v>
                </c:pt>
                <c:pt idx="31">
                  <c:v>57.6560449774421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D-42EC-8B84-D358CA747F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4648344"/>
        <c:axId val="804648672"/>
      </c:barChart>
      <c:catAx>
        <c:axId val="80464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4648672"/>
        <c:crosses val="autoZero"/>
        <c:auto val="1"/>
        <c:lblAlgn val="ctr"/>
        <c:lblOffset val="100"/>
        <c:noMultiLvlLbl val="0"/>
      </c:catAx>
      <c:valAx>
        <c:axId val="80464867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804648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IDG 2017 -</a:t>
            </a:r>
            <a:r>
              <a:rPr lang="en-US" sz="1600" b="1" baseline="0" dirty="0"/>
              <a:t> </a:t>
            </a:r>
            <a:r>
              <a:rPr lang="en-US" sz="1600" b="1" baseline="0" dirty="0" err="1"/>
              <a:t>Gobernaciones</a:t>
            </a:r>
            <a:r>
              <a:rPr lang="en-US" sz="1600" b="1" baseline="0" dirty="0"/>
              <a:t> - ENTORNO DE DESARROLLO ROBUSTO</a:t>
            </a:r>
            <a:endParaRPr lang="en-US" sz="1600" b="1" dirty="0"/>
          </a:p>
        </c:rich>
      </c:tx>
      <c:layout>
        <c:manualLayout>
          <c:xMode val="edge"/>
          <c:yMode val="edge"/>
          <c:x val="0.1275660850922514"/>
          <c:y val="3.121055796972545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4921423821884461"/>
          <c:y val="0.13630911539732155"/>
          <c:w val="0.77676734438045991"/>
          <c:h val="0.85921937604296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'Gobernacion PResentacion'!$B$1</c:f>
              <c:strCache>
                <c:ptCount val="1"/>
                <c:pt idx="0">
                  <c:v>IDG 2017 DAFP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'Gobernacion PResentacion'!$A$2:$A$17</c:f>
              <c:strCache>
                <c:ptCount val="16"/>
                <c:pt idx="0">
                  <c:v>Cauca</c:v>
                </c:pt>
                <c:pt idx="1">
                  <c:v>Bolívar</c:v>
                </c:pt>
                <c:pt idx="2">
                  <c:v>Nariño</c:v>
                </c:pt>
                <c:pt idx="3">
                  <c:v>Magdalena</c:v>
                </c:pt>
                <c:pt idx="4">
                  <c:v>Tolima</c:v>
                </c:pt>
                <c:pt idx="5">
                  <c:v>Caldas</c:v>
                </c:pt>
                <c:pt idx="6">
                  <c:v>Quindío</c:v>
                </c:pt>
                <c:pt idx="7">
                  <c:v>Casanare</c:v>
                </c:pt>
                <c:pt idx="8">
                  <c:v>Huila</c:v>
                </c:pt>
                <c:pt idx="9">
                  <c:v>Valle del Cauca</c:v>
                </c:pt>
                <c:pt idx="10">
                  <c:v>Atlántico</c:v>
                </c:pt>
                <c:pt idx="11">
                  <c:v>Santander</c:v>
                </c:pt>
                <c:pt idx="12">
                  <c:v>Meta</c:v>
                </c:pt>
                <c:pt idx="13">
                  <c:v>Risaralda</c:v>
                </c:pt>
                <c:pt idx="14">
                  <c:v>Cundinamarca</c:v>
                </c:pt>
                <c:pt idx="15">
                  <c:v>Antioquia</c:v>
                </c:pt>
              </c:strCache>
            </c:strRef>
          </c:cat>
          <c:val>
            <c:numRef>
              <c:f>'Gobernacion PResentacion'!$B$2:$B$17</c:f>
              <c:numCache>
                <c:formatCode>0</c:formatCode>
                <c:ptCount val="16"/>
                <c:pt idx="0">
                  <c:v>58.2641687672713</c:v>
                </c:pt>
                <c:pt idx="1">
                  <c:v>64.409132270592494</c:v>
                </c:pt>
                <c:pt idx="2">
                  <c:v>67.047758014748894</c:v>
                </c:pt>
                <c:pt idx="3">
                  <c:v>67.137455657420304</c:v>
                </c:pt>
                <c:pt idx="4">
                  <c:v>68.202380049807601</c:v>
                </c:pt>
                <c:pt idx="5">
                  <c:v>68.399425999114399</c:v>
                </c:pt>
                <c:pt idx="6">
                  <c:v>68.834755503828802</c:v>
                </c:pt>
                <c:pt idx="7">
                  <c:v>72.217648898963105</c:v>
                </c:pt>
                <c:pt idx="8">
                  <c:v>72.549502900464006</c:v>
                </c:pt>
                <c:pt idx="9">
                  <c:v>72.719051368995594</c:v>
                </c:pt>
                <c:pt idx="10">
                  <c:v>72.778345586931707</c:v>
                </c:pt>
                <c:pt idx="11">
                  <c:v>72.864161851124905</c:v>
                </c:pt>
                <c:pt idx="12">
                  <c:v>74.766142584015995</c:v>
                </c:pt>
                <c:pt idx="13">
                  <c:v>79.045598203744305</c:v>
                </c:pt>
                <c:pt idx="14">
                  <c:v>83.679830371813793</c:v>
                </c:pt>
                <c:pt idx="15">
                  <c:v>85.454514312446605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8-472A-BC06-653DFBB58C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24217352"/>
        <c:axId val="524217024"/>
      </c:barChart>
      <c:catAx>
        <c:axId val="524217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24217024"/>
        <c:crosses val="autoZero"/>
        <c:auto val="1"/>
        <c:lblAlgn val="ctr"/>
        <c:lblOffset val="100"/>
        <c:noMultiLvlLbl val="0"/>
      </c:catAx>
      <c:valAx>
        <c:axId val="52421702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524217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IDG 2017 - </a:t>
            </a:r>
            <a:r>
              <a:rPr lang="en-US" sz="1600" b="1" i="0" baseline="0" dirty="0" err="1">
                <a:effectLst/>
              </a:rPr>
              <a:t>Gobernaciones</a:t>
            </a:r>
            <a:r>
              <a:rPr lang="en-US" sz="1600" b="1" i="0" baseline="0" dirty="0">
                <a:effectLst/>
              </a:rPr>
              <a:t> - ENTORNO DE DESARROLLO INTERMEDIO</a:t>
            </a:r>
            <a:endParaRPr lang="es-CO" sz="1600" b="1" dirty="0">
              <a:effectLst/>
            </a:endParaRPr>
          </a:p>
        </c:rich>
      </c:tx>
      <c:layout>
        <c:manualLayout>
          <c:xMode val="edge"/>
          <c:yMode val="edge"/>
          <c:x val="5.3723542632568393E-2"/>
          <c:y val="2.8631208016738244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21514395742060677"/>
          <c:y val="0.10658051891946836"/>
          <c:w val="0.69249488564068973"/>
          <c:h val="0.893419540229885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'Gobernacion PResentacion'!$A$18:$A$33</c:f>
              <c:strCache>
                <c:ptCount val="16"/>
                <c:pt idx="0">
                  <c:v>Putumayo</c:v>
                </c:pt>
                <c:pt idx="1">
                  <c:v>Vaupés</c:v>
                </c:pt>
                <c:pt idx="2">
                  <c:v>La Guajira</c:v>
                </c:pt>
                <c:pt idx="3">
                  <c:v>Caquetá</c:v>
                </c:pt>
                <c:pt idx="4">
                  <c:v>Sucre</c:v>
                </c:pt>
                <c:pt idx="5">
                  <c:v>Guainía</c:v>
                </c:pt>
                <c:pt idx="6">
                  <c:v>Vichada</c:v>
                </c:pt>
                <c:pt idx="7">
                  <c:v>Arauca</c:v>
                </c:pt>
                <c:pt idx="8">
                  <c:v>Cesar</c:v>
                </c:pt>
                <c:pt idx="9">
                  <c:v>Guaviare</c:v>
                </c:pt>
                <c:pt idx="10">
                  <c:v>Córdoba</c:v>
                </c:pt>
                <c:pt idx="11">
                  <c:v>Chocó</c:v>
                </c:pt>
                <c:pt idx="12">
                  <c:v>Amazonas</c:v>
                </c:pt>
                <c:pt idx="13">
                  <c:v>San Andrés</c:v>
                </c:pt>
                <c:pt idx="14">
                  <c:v>Norte de Santander</c:v>
                </c:pt>
                <c:pt idx="15">
                  <c:v>Boyacá</c:v>
                </c:pt>
              </c:strCache>
            </c:strRef>
          </c:cat>
          <c:val>
            <c:numRef>
              <c:f>'Gobernacion PResentacion'!$B$18:$B$33</c:f>
              <c:numCache>
                <c:formatCode>0</c:formatCode>
                <c:ptCount val="16"/>
                <c:pt idx="0">
                  <c:v>57.6560449774421</c:v>
                </c:pt>
                <c:pt idx="1">
                  <c:v>60.775477509619598</c:v>
                </c:pt>
                <c:pt idx="2">
                  <c:v>61.569997225684801</c:v>
                </c:pt>
                <c:pt idx="3">
                  <c:v>61.691685959190799</c:v>
                </c:pt>
                <c:pt idx="4">
                  <c:v>62.011077716110499</c:v>
                </c:pt>
                <c:pt idx="5">
                  <c:v>62.166767657662803</c:v>
                </c:pt>
                <c:pt idx="6">
                  <c:v>63.657520490567201</c:v>
                </c:pt>
                <c:pt idx="7">
                  <c:v>63.992164644011702</c:v>
                </c:pt>
                <c:pt idx="8">
                  <c:v>65.590289439622694</c:v>
                </c:pt>
                <c:pt idx="9">
                  <c:v>65.708188390873104</c:v>
                </c:pt>
                <c:pt idx="10">
                  <c:v>65.738471202703906</c:v>
                </c:pt>
                <c:pt idx="11">
                  <c:v>69.416854215041297</c:v>
                </c:pt>
                <c:pt idx="12">
                  <c:v>69.886789283364806</c:v>
                </c:pt>
                <c:pt idx="13">
                  <c:v>69.977100413749895</c:v>
                </c:pt>
                <c:pt idx="14">
                  <c:v>75.5209282198946</c:v>
                </c:pt>
                <c:pt idx="15">
                  <c:v>77.476603835100605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3-4F3F-BB86-71EF9F29C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5586080"/>
        <c:axId val="825591000"/>
      </c:barChart>
      <c:catAx>
        <c:axId val="825586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5591000"/>
        <c:crosses val="autoZero"/>
        <c:auto val="1"/>
        <c:lblAlgn val="l"/>
        <c:lblOffset val="100"/>
        <c:noMultiLvlLbl val="0"/>
      </c:catAx>
      <c:valAx>
        <c:axId val="825591000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82558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DAB9A-4D10-4CF7-A689-62D5B8F46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CD672D-463D-4DC6-95E7-D302D16B7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92B7C3-C1A7-4842-8353-03D9955E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087-511D-45B5-A25E-6CFC9A5AD623}" type="datetimeFigureOut">
              <a:rPr lang="es-CO" smtClean="0"/>
              <a:t>5/06/2018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6AFC4D-B1F1-4B44-9FCB-458A060C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884360-BF45-47FB-9AB6-A0928638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735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C8918-C7C9-43FD-9677-F5976F59A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1EB182-A5E5-4FF7-B8E7-CB46E2759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910DA2-9F57-4C6A-906E-5E2067B5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087-511D-45B5-A25E-6CFC9A5AD623}" type="datetimeFigureOut">
              <a:rPr lang="es-CO" smtClean="0"/>
              <a:t>5/06/2018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0CC502-45A4-4C25-83A0-D2F70895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1C49B3-F56E-4B65-A297-85A9BFA7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026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639916-512F-40F3-90B5-DC4BE96D92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AAF3B3-040F-4A01-9C60-CF2B17095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D3607C-A081-453F-BC7A-812D64A0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087-511D-45B5-A25E-6CFC9A5AD623}" type="datetimeFigureOut">
              <a:rPr lang="es-CO" smtClean="0"/>
              <a:t>5/06/2018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E568C9-08C9-4581-ADA9-0C40EE4BE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53DAD-4DD7-400E-858E-8620F14A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94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5052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91002-139B-4770-AD42-ACF092E2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381AD4-2CB8-4D2D-B044-AC0D35136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E4FD16-E706-4FCB-951A-2BE3778E4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087-511D-45B5-A25E-6CFC9A5AD623}" type="datetimeFigureOut">
              <a:rPr lang="es-CO" smtClean="0"/>
              <a:t>5/06/2018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1A16E6-2749-4517-BBD8-E43CB4A7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00813C-20DD-47C3-9F39-5BF20815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444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2AA80-6292-4AC6-B584-ED23FD42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E95E15-EBB4-4542-8222-D4ABCB02B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12FBE9-8408-4194-91E6-88B1E1CF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087-511D-45B5-A25E-6CFC9A5AD623}" type="datetimeFigureOut">
              <a:rPr lang="es-CO" smtClean="0"/>
              <a:t>5/06/2018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19EDD2-E748-431E-8088-9D012E64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EC728F-26EA-4F70-AE2A-54FA4874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982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7C3C-9060-4DC3-9C23-908A6150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473D2B-DCD6-45E1-965E-6A1F4DC55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21A5CE-E2F8-422A-AEC2-317A1220B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94122F-2DEA-44F7-9A85-80D83D2F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087-511D-45B5-A25E-6CFC9A5AD623}" type="datetimeFigureOut">
              <a:rPr lang="es-CO" smtClean="0"/>
              <a:t>5/06/2018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B4E141-5AE7-49D4-AC17-767698FD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E32213-684B-4798-A931-29EA2D88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946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3FA45-4084-43AD-80DF-D44BBB64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DA5270-BF4B-4D55-B469-DC5A167AC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BE6AA4-C06E-4C42-9616-8D1402AF9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7DF2C9-2EF7-4C01-9864-3EAFB5F6F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E17B15-E150-480D-A1AD-5A2BE0716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784F528-84F1-4EAC-9D65-ACECF3A0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087-511D-45B5-A25E-6CFC9A5AD623}" type="datetimeFigureOut">
              <a:rPr lang="es-CO" smtClean="0"/>
              <a:t>5/06/2018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D6BDA5-12E9-4CF0-BE15-F6A868D1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9A3FF5-BED2-48CC-859C-61D94D19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191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C756B-42E4-434D-8C61-DDA5884F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67A7FC-0565-4E89-BD76-8AF9A7DBF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087-511D-45B5-A25E-6CFC9A5AD623}" type="datetimeFigureOut">
              <a:rPr lang="es-CO" smtClean="0"/>
              <a:t>5/06/2018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0FE68F-65B1-4D9A-9936-587F28DD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E3585E-2C52-4C82-A97D-0553F597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895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52CB4C3-131B-4EFC-A828-730C8187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087-511D-45B5-A25E-6CFC9A5AD623}" type="datetimeFigureOut">
              <a:rPr lang="es-CO" smtClean="0"/>
              <a:t>5/06/2018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3A28EA-C754-4955-90BF-5A98EB80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195BCD-9D9E-4223-AE03-BA0270466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021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7C8BB8-7036-48FF-9E36-DDA46058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D080C3-B329-499B-AAB1-B9E1907C4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6936CC-9A74-4FF3-8843-23FFAFC2D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C4D4F-2724-443A-B482-355A30A83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087-511D-45B5-A25E-6CFC9A5AD623}" type="datetimeFigureOut">
              <a:rPr lang="es-CO" smtClean="0"/>
              <a:t>5/06/2018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90141D-4E46-48DA-9EB0-9AAA430A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C8A10-5ADC-49D4-89E5-BDB62C39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654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70E77-8BE9-4698-8B85-3A17E753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F6D8AB-D886-402D-8986-842B78555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FEDB96-A8E3-4962-A175-38E1CF97C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3B892C-916E-4A1E-A96D-AFC2B822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087-511D-45B5-A25E-6CFC9A5AD623}" type="datetimeFigureOut">
              <a:rPr lang="es-CO" smtClean="0"/>
              <a:t>5/06/2018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3FA033-D95D-4853-A04E-7CA770D8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1D66CF-8908-4A9D-ACBE-C74ECEAA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288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A15ABE-A642-41C3-9A49-F2BF282E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8503E4-0A02-4758-8B6D-1E5B71767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79F024-8AAD-4F5C-B4E1-9436DF02C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F087-511D-45B5-A25E-6CFC9A5AD623}" type="datetimeFigureOut">
              <a:rPr lang="es-CO" smtClean="0"/>
              <a:t>5/06/2018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905DE4-8183-4599-91A2-C0CF90E8B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4FD0EE-2C85-4F82-9A4F-93A965386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D1EE-BE9A-45B9-80AD-7FDE1C1F66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672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5699" b="18395"/>
          <a:stretch/>
        </p:blipFill>
        <p:spPr>
          <a:xfrm>
            <a:off x="-14607" y="-1"/>
            <a:ext cx="12206607" cy="687333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 rot="16200000">
            <a:off x="6865026" y="1478621"/>
            <a:ext cx="6968949" cy="4007557"/>
          </a:xfrm>
          <a:prstGeom prst="rect">
            <a:avLst/>
          </a:prstGeom>
        </p:spPr>
      </p:pic>
      <p:sp>
        <p:nvSpPr>
          <p:cNvPr id="10" name="Shape 99"/>
          <p:cNvSpPr>
            <a:spLocks noChangeArrowheads="1"/>
          </p:cNvSpPr>
          <p:nvPr/>
        </p:nvSpPr>
        <p:spPr bwMode="auto">
          <a:xfrm>
            <a:off x="1844675" y="1988926"/>
            <a:ext cx="7892257" cy="124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endParaRPr lang="es-ES_tradnl" altLang="es-ES_tradnl" sz="7150" b="1">
              <a:solidFill>
                <a:schemeClr val="bg1"/>
              </a:solidFill>
              <a:latin typeface="Work Sans" charset="0"/>
              <a:ea typeface="Work Sans" charset="0"/>
              <a:cs typeface="Work Sans" charset="0"/>
              <a:sym typeface="BebasNeueBold" charset="0"/>
            </a:endParaRPr>
          </a:p>
        </p:txBody>
      </p:sp>
      <p:sp>
        <p:nvSpPr>
          <p:cNvPr id="13" name="Shape 99"/>
          <p:cNvSpPr>
            <a:spLocks noChangeArrowheads="1"/>
          </p:cNvSpPr>
          <p:nvPr/>
        </p:nvSpPr>
        <p:spPr bwMode="auto">
          <a:xfrm>
            <a:off x="1126147" y="88040"/>
            <a:ext cx="10685721" cy="38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r"/>
            <a:r>
              <a:rPr lang="es-ES_tradnl" sz="6000" b="1" dirty="0">
                <a:solidFill>
                  <a:srgbClr val="583282"/>
                </a:solidFill>
                <a:latin typeface="Bebas Neue" charset="0"/>
              </a:rPr>
              <a:t>RESULTADOS </a:t>
            </a:r>
          </a:p>
          <a:p>
            <a:pPr algn="r"/>
            <a:r>
              <a:rPr lang="es-ES_tradnl" sz="6000" b="1" dirty="0">
                <a:solidFill>
                  <a:srgbClr val="583282"/>
                </a:solidFill>
                <a:latin typeface="Bebas Neue" charset="0"/>
              </a:rPr>
              <a:t>ÍNDICE DE GOBIERNO DIGITAL </a:t>
            </a:r>
          </a:p>
          <a:p>
            <a:pPr algn="r"/>
            <a:r>
              <a:rPr lang="es-ES_tradnl" sz="6000" b="1" dirty="0">
                <a:solidFill>
                  <a:srgbClr val="583282"/>
                </a:solidFill>
                <a:latin typeface="Bebas Neue" charset="0"/>
              </a:rPr>
              <a:t>TERRITORIAL</a:t>
            </a:r>
          </a:p>
          <a:p>
            <a:pPr algn="r"/>
            <a:r>
              <a:rPr lang="es-ES_tradnl" sz="6000" b="1" dirty="0">
                <a:solidFill>
                  <a:srgbClr val="583282"/>
                </a:solidFill>
                <a:latin typeface="Bebas Neue" charset="0"/>
              </a:rPr>
              <a:t>2017</a:t>
            </a:r>
          </a:p>
        </p:txBody>
      </p:sp>
      <p:grpSp>
        <p:nvGrpSpPr>
          <p:cNvPr id="31" name="Agrupar 30"/>
          <p:cNvGrpSpPr/>
          <p:nvPr/>
        </p:nvGrpSpPr>
        <p:grpSpPr>
          <a:xfrm>
            <a:off x="1482781" y="5830255"/>
            <a:ext cx="9267750" cy="1045152"/>
            <a:chOff x="3006699" y="11540807"/>
            <a:chExt cx="18535500" cy="2090304"/>
          </a:xfrm>
        </p:grpSpPr>
        <p:grpSp>
          <p:nvGrpSpPr>
            <p:cNvPr id="32" name="Agrupar 31"/>
            <p:cNvGrpSpPr/>
            <p:nvPr/>
          </p:nvGrpSpPr>
          <p:grpSpPr>
            <a:xfrm>
              <a:off x="3006699" y="11654599"/>
              <a:ext cx="10621671" cy="1755775"/>
              <a:chOff x="7407249" y="11683174"/>
              <a:chExt cx="10621671" cy="1755775"/>
            </a:xfrm>
          </p:grpSpPr>
          <p:pic>
            <p:nvPicPr>
              <p:cNvPr id="34" name="Imagen 3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882" r="32958" b="37529"/>
              <a:stretch/>
            </p:blipFill>
            <p:spPr bwMode="auto">
              <a:xfrm>
                <a:off x="11285512" y="11683174"/>
                <a:ext cx="6743408" cy="175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Imagen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00" t="17320" r="11951" b="12756"/>
              <a:stretch>
                <a:fillRect/>
              </a:stretch>
            </p:blipFill>
            <p:spPr bwMode="auto">
              <a:xfrm>
                <a:off x="7407249" y="11756199"/>
                <a:ext cx="3375025" cy="1519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0984" y="11540807"/>
              <a:ext cx="8361215" cy="2090304"/>
            </a:xfrm>
            <a:prstGeom prst="rect">
              <a:avLst/>
            </a:prstGeom>
          </p:spPr>
        </p:pic>
      </p:grpSp>
      <p:sp>
        <p:nvSpPr>
          <p:cNvPr id="19" name="Shape 99"/>
          <p:cNvSpPr>
            <a:spLocks noChangeArrowheads="1"/>
          </p:cNvSpPr>
          <p:nvPr/>
        </p:nvSpPr>
        <p:spPr bwMode="auto">
          <a:xfrm>
            <a:off x="7268371" y="2007872"/>
            <a:ext cx="4332849" cy="21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defTabSz="855663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/>
            <a:r>
              <a:rPr lang="es-ES_tradnl" sz="12950" dirty="0">
                <a:solidFill>
                  <a:srgbClr val="583282"/>
                </a:solidFill>
                <a:latin typeface="Bebas Neue" charset="0"/>
              </a:rPr>
              <a:t> 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9886CC7-D834-4F50-AEB3-67D49933615D}"/>
              </a:ext>
            </a:extLst>
          </p:cNvPr>
          <p:cNvSpPr txBox="1"/>
          <p:nvPr/>
        </p:nvSpPr>
        <p:spPr>
          <a:xfrm rot="16200000">
            <a:off x="11757935" y="6484974"/>
            <a:ext cx="6335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700" dirty="0" err="1">
                <a:solidFill>
                  <a:schemeClr val="bg1"/>
                </a:solidFill>
              </a:rPr>
              <a:t>Foto:freepik</a:t>
            </a:r>
            <a:endParaRPr lang="es-ES_tradnl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4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Antioquia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597540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470719"/>
              </p:ext>
            </p:extLst>
          </p:nvPr>
        </p:nvGraphicFramePr>
        <p:xfrm>
          <a:off x="557753" y="1775791"/>
          <a:ext cx="11321590" cy="4892348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3464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 de Desarrollo</a:t>
                      </a:r>
                    </a:p>
                  </a:txBody>
                  <a:tcPr marL="2386" marR="2386" marT="2386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Par</a:t>
                      </a: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Municipio</a:t>
                      </a: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Entidad</a:t>
                      </a: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IGD 2017</a:t>
                      </a: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8"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Intermedio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Tipología C - Alcaldías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 err="1">
                          <a:effectLst/>
                        </a:rPr>
                        <a:t>Amagá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Amaga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60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Andes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Andes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59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 err="1">
                          <a:effectLst/>
                        </a:rPr>
                        <a:t>Sonson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</a:t>
                      </a:r>
                      <a:r>
                        <a:rPr lang="es-CO" sz="1400" u="none" strike="noStrike" dirty="0" err="1">
                          <a:effectLst/>
                        </a:rPr>
                        <a:t>Sonson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58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Fredonia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Fredonia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58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 err="1">
                          <a:effectLst/>
                        </a:rPr>
                        <a:t>Entrerrios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</a:t>
                      </a:r>
                      <a:r>
                        <a:rPr lang="es-CO" sz="1400" u="none" strike="noStrike" dirty="0" err="1">
                          <a:effectLst/>
                        </a:rPr>
                        <a:t>Entrerrios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58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Jardín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Jardin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57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Don Matías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err="1">
                          <a:effectLst/>
                        </a:rPr>
                        <a:t>Alcaldía</a:t>
                      </a:r>
                      <a:r>
                        <a:rPr lang="pt-BR" sz="1400" u="none" strike="noStrike" dirty="0">
                          <a:effectLst/>
                        </a:rPr>
                        <a:t> Municipal De Don Matias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57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Urrao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Urrao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56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Montebello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Montebello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49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Tipología D - Alcaldías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Venecia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err="1">
                          <a:effectLst/>
                        </a:rPr>
                        <a:t>Alcaldía</a:t>
                      </a:r>
                      <a:r>
                        <a:rPr lang="pt-BR" sz="1400" u="none" strike="noStrike" dirty="0">
                          <a:effectLst/>
                        </a:rPr>
                        <a:t> Municipal De Venecia - </a:t>
                      </a:r>
                      <a:r>
                        <a:rPr lang="pt-BR" sz="1400" u="none" strike="noStrike" dirty="0" err="1">
                          <a:effectLst/>
                        </a:rPr>
                        <a:t>Antioquia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90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Santa Bárbara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err="1">
                          <a:effectLst/>
                        </a:rPr>
                        <a:t>Alcaldía</a:t>
                      </a:r>
                      <a:r>
                        <a:rPr lang="pt-BR" sz="1400" u="none" strike="noStrike" dirty="0">
                          <a:effectLst/>
                        </a:rPr>
                        <a:t> Municipal De Santa Barbara - </a:t>
                      </a:r>
                      <a:r>
                        <a:rPr lang="pt-BR" sz="1400" u="none" strike="noStrike" dirty="0" err="1">
                          <a:effectLst/>
                        </a:rPr>
                        <a:t>Antioquia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80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Pueblorrico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Pueblorrico - Antioquia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76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Abriaquí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</a:t>
                      </a:r>
                      <a:r>
                        <a:rPr lang="es-CO" sz="1400" u="none" strike="noStrike" dirty="0" err="1">
                          <a:effectLst/>
                        </a:rPr>
                        <a:t>Abriaqui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71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Giraldo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Giraldo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71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Cocorná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</a:t>
                      </a:r>
                      <a:r>
                        <a:rPr lang="es-CO" sz="1400" u="none" strike="noStrike" dirty="0" err="1">
                          <a:effectLst/>
                        </a:rPr>
                        <a:t>Cocorna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69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Santa Rosa De Osos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err="1">
                          <a:effectLst/>
                        </a:rPr>
                        <a:t>Alcaldía</a:t>
                      </a:r>
                      <a:r>
                        <a:rPr lang="pt-BR" sz="1400" u="none" strike="noStrike" dirty="0">
                          <a:effectLst/>
                        </a:rPr>
                        <a:t> Municipal De Santa Rosa De </a:t>
                      </a:r>
                      <a:r>
                        <a:rPr lang="pt-BR" sz="1400" u="none" strike="noStrike" dirty="0" err="1">
                          <a:effectLst/>
                        </a:rPr>
                        <a:t>Osos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69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4754526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Betania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Betania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68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77589773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El Bagre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Alcaldía Municipal De El Bagre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67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232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72120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Sucre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53DF87-D438-41B5-B1FA-83259E9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889385"/>
              </p:ext>
            </p:extLst>
          </p:nvPr>
        </p:nvGraphicFramePr>
        <p:xfrm>
          <a:off x="975573" y="1790579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2 -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 Sucre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0C2660-23C9-47E6-8069-206FF9B3A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61624"/>
              </p:ext>
            </p:extLst>
          </p:nvPr>
        </p:nvGraphicFramePr>
        <p:xfrm>
          <a:off x="435205" y="2559321"/>
          <a:ext cx="11321590" cy="397654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Corozal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Corozal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Galeras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Galeras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Sincelejo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Sincelejo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Coveñas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Coveñas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Santiago De Tolú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Santiago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Tolu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Tolú Viejo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Toluviejo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Luis De Sincé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Luis De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Since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Roble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Roble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Marcos - Sucre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Sampués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Sampues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Palmitos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Los Palmitos - Sucre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Caimito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Caimito Sucre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 De Betulia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Juan De Betulia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Buenavista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Buenavista - Sucre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Guaranda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Guaranda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86179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Sucre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276797"/>
              </p:ext>
            </p:extLst>
          </p:nvPr>
        </p:nvGraphicFramePr>
        <p:xfrm>
          <a:off x="557753" y="1825625"/>
          <a:ext cx="11321590" cy="2379286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Ovejas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Ovejas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Unión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Union -  Sucre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Coloso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Majagual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Majagual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G - Alcaldías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Benito Abad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Benito Abad - Sucre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Pedro - Sucre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Sucre - Sucre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Morroa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Morroa Sucre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Palmito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Antonio De Palmito - Sucre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81604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Tolima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Promedio:64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122E5BD-A5C1-4E09-B4C2-7BFC8394AFF0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0C79F1C4-0768-45FB-9AFA-B3B1A715AFB0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A97D92E1-B4ED-4E15-B8EE-4B8EB3BAF84B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66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222A6533-4375-4C36-9BDD-CF84CFDBB2F8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DF201F20-03E7-4F91-B370-7C8769E7A7E7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79230DA3-8848-4681-8E04-AB739D708831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E47FCB5D-79DC-4F22-8461-090846B9FA20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E7CC53DF-4854-4E45-AB37-3F595DA10988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8115352C-FA4F-46A3-9260-1C0ABC9CC945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C9951677-7EAA-40D4-AD75-B08B2692FE70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6285F360-7A2D-4657-ACA2-9167D69E0C8A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DD021DCF-8BFA-435D-80A4-077D3F2EEDE4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96E13AD6-1154-4270-AB63-80406ABAA6F5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02E63702-A3B6-45D7-8BF9-D673D0D014F7}"/>
              </a:ext>
            </a:extLst>
          </p:cNvPr>
          <p:cNvSpPr/>
          <p:nvPr/>
        </p:nvSpPr>
        <p:spPr>
          <a:xfrm>
            <a:off x="5435036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6CC506B0-B144-4091-9838-C453FD54B7A9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A6423969-323E-4C5E-9DF5-432A418CCE57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EE1088A2-165D-4B6D-82B1-1F6A390308ED}"/>
              </a:ext>
            </a:extLst>
          </p:cNvPr>
          <p:cNvSpPr/>
          <p:nvPr/>
        </p:nvSpPr>
        <p:spPr>
          <a:xfrm>
            <a:off x="5456020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8F890ACD-687D-4E32-9D6C-FEE869231A95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6DEF800C-2C62-4FC3-B51F-13FABCF4DB24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8097629D-756F-45A6-897F-06CE121A27B1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6615A647-8945-4A72-BAB9-5E653076BE09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BAA0EFAB-8BEE-4BAA-AB09-21E09AB4574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3031747B-C454-4D0B-92B0-7659D2524374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D435FB18-54D2-40D3-A301-DCCF180FB37B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D05CFE12-EA61-4298-95C6-26872912D277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F820275E-4872-49D0-B124-6B02D065146F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DF7D3EDE-6FC5-47BD-BFD9-6E0F2651BFB1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59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96D9EB37-4142-48DA-81F4-7647F53C20AC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43EE7638-12DE-4FA0-A706-12E056C64D85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B8BA25E8-5367-499C-AABE-F779CAF4137B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74225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Tolima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53DF87-D438-41B5-B1FA-83259E9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317587"/>
              </p:ext>
            </p:extLst>
          </p:nvPr>
        </p:nvGraphicFramePr>
        <p:xfrm>
          <a:off x="975573" y="1790579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Del Tolima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0C2660-23C9-47E6-8069-206FF9B3A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691045"/>
              </p:ext>
            </p:extLst>
          </p:nvPr>
        </p:nvGraphicFramePr>
        <p:xfrm>
          <a:off x="228123" y="2559321"/>
          <a:ext cx="11507876" cy="397654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957478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3135086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171656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64799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Ibagué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Ibague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rowSpan="14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Purificación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Purificacion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Espinal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Espinal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5764062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Melgar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Melgar -Tolima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Flandes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Flandes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Alpujarra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Alpujarra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Natagaima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Natagaima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Chaparral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Chaparral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Mariquita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Sebastian De Mariquita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Fresno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Fresno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Armero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Guayabal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Lérida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Lerida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Líbano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Libano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Cajamarca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Saldaña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Saldaña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79893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Tolima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477980"/>
              </p:ext>
            </p:extLst>
          </p:nvPr>
        </p:nvGraphicFramePr>
        <p:xfrm>
          <a:off x="557753" y="1825625"/>
          <a:ext cx="11321590" cy="4613494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Roncesvalles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Roncesvalles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Guamo - 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Coello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Coello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Ortega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Ortega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Planadas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Planadas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Antonio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Antonio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Cunday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Venadillo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Venadillo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Isabel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Santa Isabel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Herveo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Herveo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Piedras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Piedras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Rioblanco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Rioblanco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Murillo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Murillo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Alvarado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Alvarado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Icononzo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Icononzo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Dolores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Dolores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Prado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Villarrica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Villarrica - Tolima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19224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Tolima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20720"/>
              </p:ext>
            </p:extLst>
          </p:nvPr>
        </p:nvGraphicFramePr>
        <p:xfrm>
          <a:off x="557753" y="1825625"/>
          <a:ext cx="11321590" cy="307349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Casabianca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Casabianca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Suárez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Suarez - 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Rovira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Rovira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Anzoátegui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Anzoategui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Ambalema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Ambalema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Coyaima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Coyaima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Palocabildo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Palocabildo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Villahermosa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Villahermosa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Ataco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Ataco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G - Alcaldías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 San Juan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Valle De San Juan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Falan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Luis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Luis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63242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Valle del Cauca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Promedio:65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ADFFE55A-ED47-42D9-ABCD-9CC7F7D13A5D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427DD1E6-9BE1-4AF9-AA67-B90BE2099A1A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8C25AE1-6460-4333-8954-7A4D1DEB313A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68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D3A3D0B3-D830-445D-BE80-DE13F9AA6FCB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92B761F8-D148-48D1-BDB7-BEB7128691DB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438033D5-8C09-4B80-A80A-D23625270D30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7DDE866E-7E11-45E2-9396-685562B12921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286EA90B-3623-44B1-96E3-39D110C6902C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42AE3C97-9DFF-4E5D-8AF4-E773F48C92A6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65F78AF7-8474-42AA-AB2D-1CE6C069182F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970101C5-EC19-4F60-B2E5-BAC658622E6F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46277D4E-41A0-40BF-B21E-56940BC282D0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EF3F161F-DDDC-4261-9D02-DB280370F45D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2625C4D1-B2E1-4FF0-97E0-66745631CB84}"/>
              </a:ext>
            </a:extLst>
          </p:cNvPr>
          <p:cNvSpPr/>
          <p:nvPr/>
        </p:nvSpPr>
        <p:spPr>
          <a:xfrm>
            <a:off x="5435036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AFC6DD04-55FA-42FA-9D5D-2DD9BFFE5F70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03365AD2-DC57-4683-A9B6-ECA1AFBB4234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CF2545B2-E72D-4DDB-8B3B-B4DFFDBA62B9}"/>
              </a:ext>
            </a:extLst>
          </p:cNvPr>
          <p:cNvSpPr/>
          <p:nvPr/>
        </p:nvSpPr>
        <p:spPr>
          <a:xfrm>
            <a:off x="5456020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62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F69B9CC5-AAAD-4D3C-920E-28A0F7541253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8CBA5B1F-9356-4AF0-A2EB-41A413441AC8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4B375E89-C2A3-4236-876E-B7D5DF8487B7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A5E1B372-3A60-451B-BFBA-455108E03A2D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D3A53903-A4E9-4284-9559-C508ABAF8052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3D7675C0-20D7-4620-AD47-7A36F8733CE1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2B6C872B-96A8-4354-A3C9-1C04F95E6D66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F7646A7C-4EB2-49BD-A23A-79931E4C84E8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C6BC2069-A6B0-4A44-BDA6-504BDBAE43DF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F2415719-6FCA-42B2-BCB0-2E715F372D18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BBBD0D5D-5F4D-4960-A16C-69919B53F2EF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713FB124-2E74-4708-A73A-B2A5EADF5332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ABBF3CDE-E85B-45A1-A61A-27223F27D8B0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11469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Valle del Cauca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-130231" y="-928348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53DF87-D438-41B5-B1FA-83259E9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6983"/>
              </p:ext>
            </p:extLst>
          </p:nvPr>
        </p:nvGraphicFramePr>
        <p:xfrm>
          <a:off x="975573" y="1790579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Del Valle Del Cauca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0C2660-23C9-47E6-8069-206FF9B3A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675009"/>
              </p:ext>
            </p:extLst>
          </p:nvPr>
        </p:nvGraphicFramePr>
        <p:xfrm>
          <a:off x="435205" y="2559321"/>
          <a:ext cx="11321590" cy="399642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3117503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3648921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3164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SANTIAGO DE CALI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Yumbo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Yumbo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Tuluá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Tulua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Candelaria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Candelaria Valle Del Cauca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Andalucía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Andalucia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Bugalagrande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Bugalagrande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Palmira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Palmira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Guadalajara De Buga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Guadalajara De Buga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Jamundí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Jamundi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Pradera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Pradera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Buenaventura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Distrital De Buenaventura Distrito Especial, Industrial, Portuario, Biodiverso Y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Ecoturistico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Riofrío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Riofrio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Valle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Ginebra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Ginebra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99531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Valle del Cauca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425930"/>
              </p:ext>
            </p:extLst>
          </p:nvPr>
        </p:nvGraphicFramePr>
        <p:xfrm>
          <a:off x="435205" y="1738580"/>
          <a:ext cx="11321590" cy="49021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482104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635892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Cerrito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Cerrito - Valle Del Cauca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Zarzal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Zarzal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Dagua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Dagua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Bolivar  Valle Del Cauca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Cartago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Yotoco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Yotoco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Sevilla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Sevilla Valle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Guacarí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Guacari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Florida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Pedro - Valle Del Cauca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Victoria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Victoria - Valle Del Cauca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Roldanillo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Roldanillo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Vijes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Vijes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Calima Del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Darien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Obando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Obando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Unión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Union - Valle Del Cauca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Caicedonia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Caicedonia - Valle Del Cauca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Alcala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Ansermanuevo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Ansermanuevo  Valle Del Cauca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00013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Valle del Cauca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954314"/>
              </p:ext>
            </p:extLst>
          </p:nvPr>
        </p:nvGraphicFramePr>
        <p:xfrm>
          <a:off x="557753" y="1825625"/>
          <a:ext cx="11321590" cy="241089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Versalles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Versalles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Argelia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Argelia Valle Del Cauca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Dovio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Dovio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Águila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Aguila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Ulloa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Ulloa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Cumbre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Cumbre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6301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Trujillo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Trujillo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Toro Valle Del Cauca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Cairo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Cairo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033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Antioquia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400119"/>
              </p:ext>
            </p:extLst>
          </p:nvPr>
        </p:nvGraphicFramePr>
        <p:xfrm>
          <a:off x="557753" y="1825625"/>
          <a:ext cx="11321590" cy="484013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7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7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Yondó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Yondo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Jerónimo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San Jeronimo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Betulia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Municipal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Betulia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Vicente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San Vicente - 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Barbosa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Municipal De Barbosa -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Yolombó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Yolombo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Támesis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Tamesis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Liborina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Liborina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Anorí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Anori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Guadalupe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Municipal De Guadalupe -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Tarazá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Taraza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2769186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Angostura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Angostura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54068929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Frontino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Frontino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20393753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Ciudad Bolívar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Ciudad Bolivar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77206053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Amalfi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Amalfi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1528917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Argelia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Municipal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Argelia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39903326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Titiribí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Titiribi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864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88217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Vaupés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Promedio:63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C95BB17F-E1AB-40C6-910C-65A9DA93AFAB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2A109484-B707-4CC7-9D31-3C9DBF395294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819FBE2-529F-4CB5-B745-E17EF52FAEBC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C594C21-40C4-430B-B89A-9A9E30ED8C9D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D3B973B3-C8EE-44E9-A098-007B6F4E8538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748D715B-65E3-43E1-9824-051ED74DA025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C66EE92F-77DB-4A89-9CE1-5C162F14C7B7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005C23FF-FFD9-48A2-892A-51F6DE2439EA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8FA997A7-9131-4715-AB1C-6A33F259A974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D5A47878-0D85-4E18-8AC1-6AF19941B0BB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C127DB64-EFDE-4CCA-B27B-0DDA17B2F1C7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BF3D80D3-128E-4E8D-A23C-26A8A8E630B4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FF3494A4-642F-4363-841D-1338318BAAE5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64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AEC431C1-ECE4-4C36-9058-7418AD82A396}"/>
              </a:ext>
            </a:extLst>
          </p:cNvPr>
          <p:cNvSpPr/>
          <p:nvPr/>
        </p:nvSpPr>
        <p:spPr>
          <a:xfrm>
            <a:off x="5435036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57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EE0E3659-02A4-4731-A662-F7E7C3A9ECE5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35AFA4D7-26D3-4CA0-9EB9-B300CCF896B3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F6F444DA-8DB7-4887-A3FA-68D22178FD1D}"/>
              </a:ext>
            </a:extLst>
          </p:cNvPr>
          <p:cNvSpPr/>
          <p:nvPr/>
        </p:nvSpPr>
        <p:spPr>
          <a:xfrm>
            <a:off x="5456020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968C2E4B-460E-45E4-92D7-7F55FB1E7E7C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F720FB6D-8774-43CD-A0DC-730A1A522223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901E07A6-5989-4BFC-8CB6-E141DEB5784D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7E93E6EA-2E41-4767-ADB1-82C806ADECAE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EBF963F9-E314-4BE3-A8DB-D5BECA91D30A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C9A4C4E6-1D19-4805-95AE-824A6742311F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C2A1A97D-3711-48B6-BBCD-AA8B4D76883B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C31FB39D-ADD6-479F-95D8-56FD7687E987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A8A54BE1-9907-4A27-8CBB-0AE4EBFF7BC6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56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A6491840-6069-487E-BB34-30A5E31FD820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3EE89794-2E54-4169-96FD-E93B33C34430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5180B32E-B06D-472C-BFCF-0288A529BDF3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B3362A81-7D99-4B9C-9E3D-A1B05E5AAF49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13109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Vaupés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53DF87-D438-41B5-B1FA-83259E9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055687"/>
              </p:ext>
            </p:extLst>
          </p:nvPr>
        </p:nvGraphicFramePr>
        <p:xfrm>
          <a:off x="975573" y="1790579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2 -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Del Vaupés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0C2660-23C9-47E6-8069-206FF9B3A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032702"/>
              </p:ext>
            </p:extLst>
          </p:nvPr>
        </p:nvGraphicFramePr>
        <p:xfrm>
          <a:off x="435205" y="2559321"/>
          <a:ext cx="11321590" cy="1504679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3807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Mitú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Mitu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43958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Taraira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Taraira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38772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Caruru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Caruru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62928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Vichada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Promedio:62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D1BF28C1-3429-4179-9E19-403A82E92999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249E5AFB-7F00-4594-8EE1-4982C732E65B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5C34282-71D3-4207-905B-3070EAFCA8E7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31D3D4A-E3FB-4E28-A48C-516E869A98AB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C394307-8545-4C56-8E05-FE05DF2CCAC8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26C900F9-2333-49AB-8196-BAADB7EABEAB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95863A9F-B581-4037-A253-A92D7C345D12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6B3E4951-63D2-4257-BC2E-120588A21032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4B981571-B295-4198-95C6-45312CCA3A58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97BF61F2-C01E-4126-963E-FA3DFB7FCC05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B0DFFB25-9C49-4EEF-B11B-C59A4A9B397B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A7673757-04E0-4910-BC51-C231E0525377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2A398751-21BA-4FD8-9E50-42F48F64416A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58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76846236-74D9-4431-AD38-8B021887B5F3}"/>
              </a:ext>
            </a:extLst>
          </p:cNvPr>
          <p:cNvSpPr/>
          <p:nvPr/>
        </p:nvSpPr>
        <p:spPr>
          <a:xfrm>
            <a:off x="5435036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65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77B49DE0-0082-4CC5-8A00-B9D4F3C61FFB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5C939BBE-30BF-499E-A408-8C75C0C9C4BA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96CC17CA-AB7E-417F-99A5-60A2B0891782}"/>
              </a:ext>
            </a:extLst>
          </p:cNvPr>
          <p:cNvSpPr/>
          <p:nvPr/>
        </p:nvSpPr>
        <p:spPr>
          <a:xfrm>
            <a:off x="5456020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64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A5739884-323C-4E13-B664-BD1854BEF39D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45948196-F2A4-44D2-93E6-E168DC412EB9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979B422B-89A2-470A-A5A0-5E97CCE59FF1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0DD65A6B-0BA9-468E-BEF9-9577A1DC5400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C5FB972D-342E-49AE-91C6-7EFB474F8DDE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0EDD0A3E-7D2D-468B-B2A5-0268C54B0659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9329F30D-F1DD-4870-8539-9A84905D3172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A5F4014C-6AA1-4BE1-9E67-D05522D0A5C7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84B8A1DE-FA15-4DD9-B90A-244806CFE900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E1AB165A-AED4-454B-B958-C629F599B5B4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479E375B-25DD-432E-9187-1365F95CC827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A4B5EA3A-C354-4405-8BB4-C5193F3FA104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95D96A1E-BDA7-48CD-964B-CC1D7D2FFE2E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70422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Vichada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59121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53DF87-D438-41B5-B1FA-83259E9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947155"/>
              </p:ext>
            </p:extLst>
          </p:nvPr>
        </p:nvGraphicFramePr>
        <p:xfrm>
          <a:off x="975573" y="1790579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2 -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Del Vichada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0C2660-23C9-47E6-8069-206FF9B3A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52718"/>
              </p:ext>
            </p:extLst>
          </p:nvPr>
        </p:nvGraphicFramePr>
        <p:xfrm>
          <a:off x="435205" y="2599077"/>
          <a:ext cx="11321590" cy="1442836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01503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41023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3929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40054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Rosalía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Santa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Rosalia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40657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Carreño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Puerto Carreño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427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G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Cumaribo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Cumaribo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909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Antioquia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420084"/>
              </p:ext>
            </p:extLst>
          </p:nvPr>
        </p:nvGraphicFramePr>
        <p:xfrm>
          <a:off x="491493" y="1738580"/>
          <a:ext cx="11321590" cy="4996236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7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Triunfo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Puerto Triunfo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Rafael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San Rafael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Cañasgordas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Cañasgordas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Concordia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Municipal De Concordia -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Sopetrán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Sopetran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Berrío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Puerto Berrio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Maceo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Maceo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José De La Montaña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San Jose De La Montaña - 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Municipal De Concepcion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Yalí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Yali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Francisco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San Francisco - Antioquia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Nariño - 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732563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Uramita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Uramita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9970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Necoclí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Necocli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1692013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Tarso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30485716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 De Urabá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San Juan De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Uraba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7822879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Cisneros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Cisneros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336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114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Antioquia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116488"/>
              </p:ext>
            </p:extLst>
          </p:nvPr>
        </p:nvGraphicFramePr>
        <p:xfrm>
          <a:off x="557753" y="1825625"/>
          <a:ext cx="11321590" cy="397654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Sabanalarga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Municipal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Sabanalarga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Salgar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Salgar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Heliconia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Heliconia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Roque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San Roque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Armenia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Municipal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Armenia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Anza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Remedios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Remedios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Caramanta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Caramanta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Buriticá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Buritica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Cáceres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Caceres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Murindó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Murindo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Andrés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Cuerquía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San Andres De Cuerquia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Hispania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Ebéjico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Ebejico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Zaragoza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Zaragoza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898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Antioquia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659432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670874"/>
              </p:ext>
            </p:extLst>
          </p:nvPr>
        </p:nvGraphicFramePr>
        <p:xfrm>
          <a:off x="557753" y="1825625"/>
          <a:ext cx="11321590" cy="3593556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4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Briceño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Briceño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Mutatá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Mutata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Olaya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Olaya - 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Vegachí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Vegachi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Dabeiba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Dabeiba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Caicedo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Caicedo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Peque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Campamento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Campamento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Ituango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Ituango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Nechí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Nechi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Valdivia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Valdivia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G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Toledo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Toledo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Pedro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Uraba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San Pedro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Uraba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Arboletes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Arboletes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534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Arauca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Promedio:62</a:t>
            </a:r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C7A1ADC8-C94B-4872-8519-431561B7B97A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8E82EEB-E08F-4B14-8584-C9370697DBBE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FA15313-B87C-4FD1-83AF-DB3BC6633DA0}"/>
              </a:ext>
            </a:extLst>
          </p:cNvPr>
          <p:cNvSpPr/>
          <p:nvPr/>
        </p:nvSpPr>
        <p:spPr>
          <a:xfrm>
            <a:off x="5421059" y="66546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65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473C8866-BC50-4615-9C92-46206123E4CD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C494C75F-5DE0-4CCF-944E-04DC722DB309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436D0B14-2609-4067-8FF4-B8F0C94B99ED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20C2C4D0-434A-4069-AD35-30F6F3AE969E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51048376-1587-4C9D-81C0-02D4402E1F6C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77DD42D4-0905-47F9-AA35-29D8D627BCAC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CEF0C208-272F-469D-BD08-C51C607900E2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0413959D-0212-4622-B63F-56D2BA499AAA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DE51E51E-2172-4826-85F5-84467C661870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2BD5870A-0872-4382-968C-4027A12F6E03}"/>
              </a:ext>
            </a:extLst>
          </p:cNvPr>
          <p:cNvSpPr/>
          <p:nvPr/>
        </p:nvSpPr>
        <p:spPr>
          <a:xfrm>
            <a:off x="5406631" y="1821383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58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A27B728D-F9D5-4CA3-97E9-66CDF119899F}"/>
              </a:ext>
            </a:extLst>
          </p:cNvPr>
          <p:cNvSpPr/>
          <p:nvPr/>
        </p:nvSpPr>
        <p:spPr>
          <a:xfrm>
            <a:off x="5377252" y="2988857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59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8A8E5BF0-6F5F-4901-AE33-C056E9B91E97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02BC9C82-23A0-4DC7-B0F9-081809C05CFB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C2F425C2-50B1-4C20-B80A-1C7271857902}"/>
              </a:ext>
            </a:extLst>
          </p:cNvPr>
          <p:cNvSpPr/>
          <p:nvPr/>
        </p:nvSpPr>
        <p:spPr>
          <a:xfrm>
            <a:off x="5412496" y="390934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32EC88EC-C538-44EA-A9AE-2508F4AA027E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32208280-339C-4358-8565-40F8F4896BF8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F1B6CB5C-B8E1-4E4C-97D8-7BD8489DED4A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A37B808F-5445-4753-8EB0-BF42D2868AA7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197F1D56-7483-44A1-BBA0-CFAC46652ED7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819DCA2D-3605-46D5-B67D-00F32D4D3639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3D3630BE-4E7C-4A9C-BA1C-818A574A9A5D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37074067-15FA-4136-A515-BD3769AD22A0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5E77F0A5-8EB8-4CAE-A077-5C9EB132C084}"/>
              </a:ext>
            </a:extLst>
          </p:cNvPr>
          <p:cNvSpPr/>
          <p:nvPr/>
        </p:nvSpPr>
        <p:spPr>
          <a:xfrm>
            <a:off x="5421145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58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8848B9EB-E7F7-4A01-ACAE-5D48082C2B17}"/>
              </a:ext>
            </a:extLst>
          </p:cNvPr>
          <p:cNvSpPr/>
          <p:nvPr/>
        </p:nvSpPr>
        <p:spPr>
          <a:xfrm>
            <a:off x="5412496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57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9213FB87-B5A1-45EC-8C46-1BDDF5AA1ADC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4810EF5B-94E7-40C7-BE86-86994EC2B44A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48F1DF56-EB9C-42D6-9846-1DC64D73BE5D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33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Arauca - Alcaldías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4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00D88-E350-4BDE-A371-DE0A991D9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008889"/>
              </p:ext>
            </p:extLst>
          </p:nvPr>
        </p:nvGraphicFramePr>
        <p:xfrm>
          <a:off x="962321" y="1997961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2 -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 Arauca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3C52515-9AD7-4837-919F-555CC6FC9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02151"/>
              </p:ext>
            </p:extLst>
          </p:nvPr>
        </p:nvGraphicFramePr>
        <p:xfrm>
          <a:off x="435205" y="2974086"/>
          <a:ext cx="11321590" cy="1685077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2847427318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650867284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3450007190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473030795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904287811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166682"/>
                  </a:ext>
                </a:extLst>
              </a:tr>
              <a:tr h="231403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Arauca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741704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Fortul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Fortul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049757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Cravo Norte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Cravo Norte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19533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Saravena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Saravena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0035972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Rondón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Puerto Rondon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85483942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Tame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Tame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821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823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Archipiélago de San Andrés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Gobernación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Promedio:70</a:t>
            </a:r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FDEC1026-4AFA-4FDE-8737-43BC1630786B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4EA85C6-E755-4E1F-BAEA-BA960A6456EE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2E565CA-601E-4CA7-A74A-374EDF6580EA}"/>
              </a:ext>
            </a:extLst>
          </p:cNvPr>
          <p:cNvSpPr/>
          <p:nvPr/>
        </p:nvSpPr>
        <p:spPr>
          <a:xfrm>
            <a:off x="5405149" y="69235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68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FC59695E-FF57-4428-BA93-BF3D0AC81060}"/>
              </a:ext>
            </a:extLst>
          </p:cNvPr>
          <p:cNvSpPr/>
          <p:nvPr/>
        </p:nvSpPr>
        <p:spPr>
          <a:xfrm>
            <a:off x="5346957" y="295756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7D0B303-BAD6-4993-94B7-C882D4C444F9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FBD50D1B-3E8C-45DC-A53A-4BB4110115A1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3FC64AEE-6C4C-492D-AEED-13C26C96AF3F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DA517145-EE64-4B36-AF61-83DE0B8A4898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4A52009B-3F9C-4354-8FBF-257438755379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0A527BDA-9B58-45D6-9A99-76CF85CD1E3A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1653F234-ABDF-4536-AF86-3C9DAD0E8209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4438E94E-52C4-420B-B8F0-4B8BBDC5D950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9EF4245A-EDB8-4FB5-8668-7705166C9A15}"/>
              </a:ext>
            </a:extLst>
          </p:cNvPr>
          <p:cNvSpPr/>
          <p:nvPr/>
        </p:nvSpPr>
        <p:spPr>
          <a:xfrm>
            <a:off x="5422476" y="1818010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70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5F839290-CCA2-4092-B70F-CAA165C0F80C}"/>
              </a:ext>
            </a:extLst>
          </p:cNvPr>
          <p:cNvSpPr/>
          <p:nvPr/>
        </p:nvSpPr>
        <p:spPr>
          <a:xfrm>
            <a:off x="5377116" y="298703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70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9F3F3E45-E379-4A0F-8BD3-3F99A05130BF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D67F7E1D-3900-46DA-BD7A-637F9159D65D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7F50D5B3-C2DB-4780-BD69-77ABA1DF85E6}"/>
              </a:ext>
            </a:extLst>
          </p:cNvPr>
          <p:cNvSpPr/>
          <p:nvPr/>
        </p:nvSpPr>
        <p:spPr>
          <a:xfrm>
            <a:off x="5399652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F9340642-4E98-426C-B3D4-B879AA943684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A8583B7B-6E57-4139-8A96-D195D25AB0A7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9662C063-952E-4F3C-ADFE-44D0227E6B1A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829A7153-35F4-449B-AC7A-C6FBAF18128F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0829C2F7-6943-40F0-8ECA-5A0749E363A5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ECBDA8F4-2141-4DCC-98D5-E8F560A99FD9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1116C8B8-DAE1-4F1C-8E84-B850B8EBBE89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2CA9B726-A2EA-470B-ADDA-78FBB6AB4D13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77B516A0-65F6-438D-BFD0-B6C60C3CED0D}"/>
              </a:ext>
            </a:extLst>
          </p:cNvPr>
          <p:cNvSpPr/>
          <p:nvPr/>
        </p:nvSpPr>
        <p:spPr>
          <a:xfrm>
            <a:off x="5410593" y="489189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74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DD47068B-D3E3-4A1E-84F4-93F23C2B60FE}"/>
              </a:ext>
            </a:extLst>
          </p:cNvPr>
          <p:cNvSpPr/>
          <p:nvPr/>
        </p:nvSpPr>
        <p:spPr>
          <a:xfrm>
            <a:off x="5410593" y="590857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67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3BB25D7A-04FA-4926-8D35-9936B113E41C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DE6AE751-85B0-4D68-A5DC-7317E62808AF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8003CB45-E887-4EA5-A742-8CE06E7E6636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612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Archipiélago de San Andrés 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4E44088-C170-479D-B857-483376807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883330"/>
              </p:ext>
            </p:extLst>
          </p:nvPr>
        </p:nvGraphicFramePr>
        <p:xfrm>
          <a:off x="975574" y="3025054"/>
          <a:ext cx="10012977" cy="6656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2 -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Archipielago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San Andres, Providencia Y Santa Catalina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579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Atlántico 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Promedio:64</a:t>
            </a:r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A9A7B4E-2358-4AE1-A0D9-F6096A8206AD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7E5ED287-060F-48EA-9AA1-702D87A07EF7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331A0FD-8E4A-4480-83CA-B3B0E9CAA254}"/>
              </a:ext>
            </a:extLst>
          </p:cNvPr>
          <p:cNvSpPr/>
          <p:nvPr/>
        </p:nvSpPr>
        <p:spPr>
          <a:xfrm>
            <a:off x="5421059" y="65642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66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3DEBC68C-F604-477F-96CF-C28737F86435}"/>
              </a:ext>
            </a:extLst>
          </p:cNvPr>
          <p:cNvSpPr/>
          <p:nvPr/>
        </p:nvSpPr>
        <p:spPr>
          <a:xfrm>
            <a:off x="5327453" y="297028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E2D28BBE-5564-41F8-B6F8-69672AD1504C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44AC22CA-A689-40B4-B979-A8CFE4E8E30C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BF844D0C-9736-400B-9080-D7EEAD17EBE5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19C3466A-7216-48E0-8AD1-2FA7B09983A8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621A4DFC-9056-4BCA-B37C-9220EF8A9023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701654E-213D-494E-8EB0-B15BB506AF09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648A42D2-7E1F-44F1-8CE1-41E5713970C2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2423059D-8AFD-4D75-8DF3-EDA17B72AB8F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064C094A-11DA-426B-B50F-3B168A3B8875}"/>
              </a:ext>
            </a:extLst>
          </p:cNvPr>
          <p:cNvSpPr/>
          <p:nvPr/>
        </p:nvSpPr>
        <p:spPr>
          <a:xfrm>
            <a:off x="5422476" y="1831327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62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A3985C76-A680-4CFF-9F5B-090F2E82A7CA}"/>
              </a:ext>
            </a:extLst>
          </p:cNvPr>
          <p:cNvSpPr/>
          <p:nvPr/>
        </p:nvSpPr>
        <p:spPr>
          <a:xfrm>
            <a:off x="5391904" y="3005310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06A8F66-E31F-474A-BDD1-4A98069B0278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AA531CBB-D4B0-4A16-9016-8CDBE9BDE14D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1725EAF7-E996-40B4-8040-1E606EBFCCFE}"/>
              </a:ext>
            </a:extLst>
          </p:cNvPr>
          <p:cNvSpPr/>
          <p:nvPr/>
        </p:nvSpPr>
        <p:spPr>
          <a:xfrm>
            <a:off x="5399652" y="3926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62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92459678-F66A-4F75-B63A-8EFD01F8FEE4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D226696C-6A75-400C-B7B8-97E71FC5DFBB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86DDC166-222E-49B0-936E-110962A6ECF3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32239A8C-417A-48C0-B55E-771D451D7776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FCA4B037-7F11-4CD1-AC7E-EC8C249E23D0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E3C6EE7E-8D29-4C3D-9DA7-7A9CA0B4FF8F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62F92183-9CBE-437E-ADDA-7B76ACBCD4E1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648DF427-73CF-4E18-8040-7C78EE3E51EA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6BA74BC5-C4CF-4475-9C14-92158802B733}"/>
              </a:ext>
            </a:extLst>
          </p:cNvPr>
          <p:cNvSpPr/>
          <p:nvPr/>
        </p:nvSpPr>
        <p:spPr>
          <a:xfrm>
            <a:off x="5442312" y="488121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557215B0-BEF9-4DC9-8CC7-27689C2CFFB8}"/>
              </a:ext>
            </a:extLst>
          </p:cNvPr>
          <p:cNvSpPr/>
          <p:nvPr/>
        </p:nvSpPr>
        <p:spPr>
          <a:xfrm>
            <a:off x="5416703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D64217EB-F9CC-4595-80EA-85D40B8ABF81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DD72DFB2-FCC5-47DC-B999-196781683635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872D8CE6-BA74-4135-919D-4ADE164D04F8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87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-123234" y="3063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69024" y="1682986"/>
            <a:ext cx="455981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Índice 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endParaRPr lang="es-CO" sz="3000" b="1" dirty="0">
              <a:solidFill>
                <a:srgbClr val="00B0F0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1027 Alcaldías y 32 Gobernaciones</a:t>
            </a:r>
          </a:p>
          <a:p>
            <a:pPr defTabSz="250731"/>
            <a:endParaRPr lang="es-CO" sz="3000" b="1" dirty="0">
              <a:solidFill>
                <a:srgbClr val="00B0F0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Promedio: 63</a:t>
            </a:r>
          </a:p>
          <a:p>
            <a:pPr defTabSz="250731"/>
            <a:endParaRPr lang="es-CO" sz="3000" b="1" dirty="0">
              <a:solidFill>
                <a:srgbClr val="00B0F0"/>
              </a:solidFill>
              <a:latin typeface="Bebas Neue Book" charset="0"/>
              <a:cs typeface="Times New Roman" charset="0"/>
            </a:endParaRPr>
          </a:p>
          <a:p>
            <a:pPr defTabSz="250731"/>
            <a:endParaRPr lang="es-CO" sz="3000" b="1" dirty="0">
              <a:solidFill>
                <a:srgbClr val="00B0F0"/>
              </a:solidFill>
              <a:latin typeface="Bebas Neue Book" charset="0"/>
              <a:cs typeface="Times New Roman" charset="0"/>
            </a:endParaRPr>
          </a:p>
        </p:txBody>
      </p:sp>
      <p:pic>
        <p:nvPicPr>
          <p:cNvPr id="228" name="Imagen 227">
            <a:extLst>
              <a:ext uri="{FF2B5EF4-FFF2-40B4-BE49-F238E27FC236}">
                <a16:creationId xmlns:a16="http://schemas.microsoft.com/office/drawing/2014/main" id="{13E3556F-8385-40BB-8236-5CA3C9E22450}"/>
              </a:ext>
            </a:extLst>
          </p:cNvPr>
          <p:cNvPicPr/>
          <p:nvPr/>
        </p:nvPicPr>
        <p:blipFill rotWithShape="1">
          <a:blip r:embed="rId3"/>
          <a:srcRect l="51408" t="20993" r="12065" b="10448"/>
          <a:stretch/>
        </p:blipFill>
        <p:spPr bwMode="auto">
          <a:xfrm>
            <a:off x="5434523" y="156829"/>
            <a:ext cx="6394621" cy="6544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9538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Atlántico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53DF87-D438-41B5-B1FA-83259E9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753920"/>
              </p:ext>
            </p:extLst>
          </p:nvPr>
        </p:nvGraphicFramePr>
        <p:xfrm>
          <a:off x="975573" y="1790579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del Atlántico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232DEB9-AD92-4687-B3E3-E6BF7A0BE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845761"/>
              </p:ext>
            </p:extLst>
          </p:nvPr>
        </p:nvGraphicFramePr>
        <p:xfrm>
          <a:off x="321266" y="2618487"/>
          <a:ext cx="11321590" cy="374114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 err="1">
                          <a:effectLst/>
                        </a:rPr>
                        <a:t>Igd</a:t>
                      </a:r>
                      <a:r>
                        <a:rPr lang="es-CO" sz="1400" b="1" u="none" strike="noStrike" dirty="0">
                          <a:effectLst/>
                        </a:rPr>
                        <a:t>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Barranquilla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Distrital De Barranquilla, Distrito Especial, Industrial Y Portuario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76402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Soledad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Soledad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818533"/>
                  </a:ext>
                </a:extLst>
              </a:tr>
              <a:tr h="231403"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Santo Tomás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Santo Tomas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28741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Galapa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Galapa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Sabanagrande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Sabanagrande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Baranoa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 Baranoa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Malambo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Malambo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Usiacurí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Usiacuri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Palmar De Varela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Palmar De Varela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Campo De La Cruz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Campo De La Cruz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Juan De Acosta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Juan De Acosta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Sabanalarga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Sabanalarga - 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Piojó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Piojo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Manatí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Manati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701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Atlántico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525530"/>
              </p:ext>
            </p:extLst>
          </p:nvPr>
        </p:nvGraphicFramePr>
        <p:xfrm>
          <a:off x="557753" y="1825625"/>
          <a:ext cx="11321590" cy="214788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Ponedera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Ponedera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Tubará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Tubara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Suan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Lucía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Santa Lucia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Polonuevo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Polonuevo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G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Repelón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Repelon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Luruaco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Luruaco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Candelaria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Candelaria  Atlántico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509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Bolívar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Promedio:61</a:t>
            </a:r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DD1865B0-791B-4968-B2E5-61508DE1928F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743CD557-CADC-482A-AF87-98D666FD4997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55F3CBC-0B4C-4998-9EF3-3DA41355738F}"/>
              </a:ext>
            </a:extLst>
          </p:cNvPr>
          <p:cNvSpPr/>
          <p:nvPr/>
        </p:nvSpPr>
        <p:spPr>
          <a:xfrm>
            <a:off x="5421059" y="67744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E538A45D-3218-406C-A5B3-33E3C9290332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5BF3EE02-2215-42F2-B487-96DEFCDAF4CF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49E45E63-C52B-4EF5-B705-5ED398F8DB6B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B8F33EDC-BA4E-4B12-8FA8-839DAB1AF774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431D0F81-69B7-4B0A-9ECD-45B08ED0EBAE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F732AF47-CC00-4703-A56D-7F7AA29206B5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27C8CB7D-A3A6-4FA2-A890-A0DEA5E23A85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F45BA868-EB4C-4C7F-BAE7-7717468EE74A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DDD830BD-AB90-4A9A-8AD7-B123CE0545B1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150911BA-A5CE-4167-8045-88A765979876}"/>
              </a:ext>
            </a:extLst>
          </p:cNvPr>
          <p:cNvSpPr/>
          <p:nvPr/>
        </p:nvSpPr>
        <p:spPr>
          <a:xfrm>
            <a:off x="5438079" y="1818010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59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E085A105-0611-49A9-98B1-6A934CBA7ED8}"/>
              </a:ext>
            </a:extLst>
          </p:cNvPr>
          <p:cNvSpPr/>
          <p:nvPr/>
        </p:nvSpPr>
        <p:spPr>
          <a:xfrm>
            <a:off x="5377166" y="2989137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59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7411899F-467A-4B4E-BED0-304D6D9BA168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F7D50DED-2E09-4508-A38D-7E9F3E9DA44F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7E464AE6-A83D-4A03-A11C-441B0E8005F0}"/>
              </a:ext>
            </a:extLst>
          </p:cNvPr>
          <p:cNvSpPr/>
          <p:nvPr/>
        </p:nvSpPr>
        <p:spPr>
          <a:xfrm>
            <a:off x="5369394" y="3909596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41B3186F-0D5C-4AE4-8E70-DB56CD9EEB78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95DB213D-5525-478E-97A2-9B597AA1AF7A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A63334A1-F5DE-4BE4-AB48-85283461AD04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E4A77752-4BF8-4F31-8F6C-6B4EAF487612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2A7E4BA9-622A-4717-96A5-608B83DBF088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19AA44B8-139B-42A8-8483-90E836F966C6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56FC8480-FD55-46D7-8D35-7DF991D50CB2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3E01BF1C-E4C7-4673-9666-923A730D88C2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3A902323-2460-4274-942C-657FD788E7BC}"/>
              </a:ext>
            </a:extLst>
          </p:cNvPr>
          <p:cNvSpPr/>
          <p:nvPr/>
        </p:nvSpPr>
        <p:spPr>
          <a:xfrm>
            <a:off x="5426268" y="4868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58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8C7EF990-62BC-4537-93BA-A92A41E107B8}"/>
              </a:ext>
            </a:extLst>
          </p:cNvPr>
          <p:cNvSpPr/>
          <p:nvPr/>
        </p:nvSpPr>
        <p:spPr>
          <a:xfrm>
            <a:off x="541331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58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1B18C02A-709C-4BD6-8FCF-4DDD625C4487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F57B183C-D597-471C-AE9F-66C25E493991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31D3101C-D055-4DF0-A042-8199F9D59AA5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193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Bolívar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811934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5CC7736-3E89-4BAC-9C2D-C74526076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37871"/>
              </p:ext>
            </p:extLst>
          </p:nvPr>
        </p:nvGraphicFramePr>
        <p:xfrm>
          <a:off x="827592" y="1790579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 Bolivar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DCC49C-AF6A-41EC-86EE-8B1A37A29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502640"/>
              </p:ext>
            </p:extLst>
          </p:nvPr>
        </p:nvGraphicFramePr>
        <p:xfrm>
          <a:off x="435205" y="2578642"/>
          <a:ext cx="11321590" cy="402980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804412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577479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 err="1">
                          <a:effectLst/>
                        </a:rPr>
                        <a:t>Igd</a:t>
                      </a:r>
                      <a:r>
                        <a:rPr lang="es-CO" sz="1400" b="1" u="none" strike="noStrike" dirty="0">
                          <a:effectLst/>
                        </a:rPr>
                        <a:t>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Cartagena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Distrital  De Cartagena De Indias Distrito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Turistico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Historico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Cultural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472567"/>
                  </a:ext>
                </a:extLst>
              </a:tr>
              <a:tr h="231403">
                <a:tc rowSpan="14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Talaigua Nuevo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Talaigua Nuevo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Mompós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Santa Cruz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Mompos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Turbaco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Turbaco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Clemencia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Clemencia - Bolivar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Jacinto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Jacinto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Zambrano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Zambrano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Jacinto Del Cauca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Jacinto Del Cauca - Bolivar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Villanueva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Villanueva - Bolivar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Simití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Simiti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Río Viejo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Rioviejo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Cicuco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Cicuco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Guamo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Guamo - Bolivar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Morales - Bolivar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Cordoba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Bolivar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447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Bolívar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468960"/>
              </p:ext>
            </p:extLst>
          </p:nvPr>
        </p:nvGraphicFramePr>
        <p:xfrm>
          <a:off x="557753" y="1825625"/>
          <a:ext cx="11321590" cy="4324836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Peñón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Peñon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Bolivar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 Nepomuceno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Juan Nepomuceno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Cantagallo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Cantagallo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Norosí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Norosi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Arjona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Arjona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Carmen De Bolívar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Carmen De Bolivar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Regidor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Bolivar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Rosa Del Sur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Santa Rosa Del Sur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Mahates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Martín De Loba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Martin De Loba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Estanislao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Estanislao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Rosa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Santa Rosa Del Norte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Soplaviento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Soplaviento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Pablo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Pablo - Bolivar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Pinillos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Pinillos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Hatillo De Loba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Hatillo De Loba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Achí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613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Bolívar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048649"/>
              </p:ext>
            </p:extLst>
          </p:nvPr>
        </p:nvGraphicFramePr>
        <p:xfrm>
          <a:off x="557753" y="1825625"/>
          <a:ext cx="11321590" cy="231726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88658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G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Calamar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Calamar  Bolivar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60931819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Arenal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40491336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Catalina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Santa Catalina  - Bolivar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9365657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Margarita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Margarita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11576674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Arroyohondo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Arroyohondo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54785856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Cristóbal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Cristobal - Bolivar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580073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Altos Del Rosario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Altos Del Rosario - Bolivar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239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Boyacá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Promedio:65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BB852CC9-B317-4BE3-829D-AD2C849826C2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5BF8C0E2-3C42-4FA3-8086-6EB6F3CF6C83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111976EA-35ED-4147-B339-15ADF57F30D3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67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74F84287-29B2-4F5D-B383-4B019217FCB2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1CAF7AD-E2E1-4E94-91A7-F493A437B61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7446AF65-F17A-44FE-983B-0D179FCC9FD6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34C08976-645B-4FB3-B8A4-F6EF73EAA65D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D8370D8C-270A-4519-8B5F-20D344DE1EE5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B1FCE67B-FCF4-43E9-B981-997C263544CF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2026384E-ECB9-4D0C-BE24-1C99B9E8E69E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3E3025AE-39A0-464B-BF60-C1993B57B6F2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C1455399-EC69-4E3D-A2C9-EF82628A1BC4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0EC8A206-D88D-427C-BFC0-03655D6B4FAE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62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186E880C-E581-4D8B-937B-F7353653AB14}"/>
              </a:ext>
            </a:extLst>
          </p:cNvPr>
          <p:cNvSpPr/>
          <p:nvPr/>
        </p:nvSpPr>
        <p:spPr>
          <a:xfrm>
            <a:off x="5435036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83E442E3-D617-4C5F-8029-D0837B033767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2C8C3303-1A13-45EE-B48F-B5CC07D056F7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52FD9A21-1CA9-4414-A914-67602A6EBD2B}"/>
              </a:ext>
            </a:extLst>
          </p:cNvPr>
          <p:cNvSpPr/>
          <p:nvPr/>
        </p:nvSpPr>
        <p:spPr>
          <a:xfrm>
            <a:off x="5456020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AE9426D0-CEDA-4D77-8E95-613D67A4D385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66A293FC-686C-46FD-9EE4-B385721C0042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45C97FA5-C611-4652-B2B7-F34F0BBB4D15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8D284180-7F99-402D-9E6F-C8673DF173A8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8EBBE852-7CC3-4D00-BABE-FCF131E65C7A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E9D94D22-1F23-49E0-8D49-1F1E795F6C0F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F5A1D442-12F5-4C6A-81F0-631595F09D59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EB5D913D-82E2-4B24-9579-16840B65BA2D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B5947965-64B3-4395-A055-AAF2B2E4A453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335DA8D6-4D56-4A54-98A6-1A148777C4D7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62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8853F928-8A21-4A5A-A3AC-6B732A47FEBA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0362DAA4-9ADE-4B0E-8FFE-8E4BD04515DC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B86E322C-D3BE-4DCA-B2B7-259A6BBED8A7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592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Boyacá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928844"/>
              </p:ext>
            </p:extLst>
          </p:nvPr>
        </p:nvGraphicFramePr>
        <p:xfrm>
          <a:off x="435205" y="2853483"/>
          <a:ext cx="11321590" cy="3593556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774595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206237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 err="1">
                          <a:effectLst/>
                        </a:rPr>
                        <a:t>Igd</a:t>
                      </a:r>
                      <a:r>
                        <a:rPr lang="es-CO" sz="1400" b="1" u="none" strike="noStrike" dirty="0">
                          <a:effectLst/>
                        </a:rPr>
                        <a:t>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Sogamoso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Sogamoso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Duitama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Duitama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Paipa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Paipa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Tibasosa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Tibasosa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Nobsa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Nobsa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rowSpan="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Garagoa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Garagoa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Tunja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Guateque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María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Santa Maria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Chiquinquirá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Chiquinquira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 De Leyva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Villa De Leyva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Miraflores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Miraflores -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Moniquirá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Moniquira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Tuta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Tuta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E25C7AD-CD58-4BE9-997B-841353045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889774"/>
              </p:ext>
            </p:extLst>
          </p:nvPr>
        </p:nvGraphicFramePr>
        <p:xfrm>
          <a:off x="1097433" y="1862883"/>
          <a:ext cx="10012977" cy="727917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4445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2833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2 -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264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Boyacá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70323"/>
              </p:ext>
            </p:extLst>
          </p:nvPr>
        </p:nvGraphicFramePr>
        <p:xfrm>
          <a:off x="557753" y="1825625"/>
          <a:ext cx="11321590" cy="4613494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SOFÍA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SANTA SOFIA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BUSBANZÁ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BUSBANZA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SOATÁ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SOATA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MIGUEL DE SEMA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MIGUEL DE SEMA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JENESANO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JENESANO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TIPACOQUE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TIPACOQUE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SUTAMARCHÁN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SUTAMARCHAN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CHINAVITA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CHINAVITA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BOYACÁ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PUERTO BOYACA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ZETAQUIRA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ZETAQUIRA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CHITA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AQUITANIA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AQUITANIA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FLORESTA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FLORESTA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QUÍPAMA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QUIPAMA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TOCA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CHÍQUIZA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CHIQUIZA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PACHAVITA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PACHAVITA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CHIVOR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CHIVOR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574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Boyacá </a:t>
            </a:r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- Alcaldías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403947"/>
              </p:ext>
            </p:extLst>
          </p:nvPr>
        </p:nvGraphicFramePr>
        <p:xfrm>
          <a:off x="557753" y="1825625"/>
          <a:ext cx="11321590" cy="49021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SOCHA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MARIPÍ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MARIPI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NUEVO COLÓN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NUEVO COLON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MONGUÍ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MONGUI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ROSA DE VITERBO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SANTA ROSA DE VITERBO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CAMPOHERMOSO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CAMPOHERMOSO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CORRALES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EDUARDO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EDUARDO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RAMIRIQUÍ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RAMIRIQUI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SAMACÁ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SAMACA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PAZ DE RÍO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PAZ DE 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TENZA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TENZA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TURMEQUÉ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TURMEQUE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SABOYÁ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SABOYA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JERICÓ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JERICO - BOYACA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BOYACA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PAUNA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UMBITA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UMBITA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TIBANÁ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TIBANA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99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Gobernaciones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-396" y="-904154"/>
            <a:ext cx="4360113" cy="2507323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94BB99F3-9A4B-4956-800A-2735F56E7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864971"/>
              </p:ext>
            </p:extLst>
          </p:nvPr>
        </p:nvGraphicFramePr>
        <p:xfrm>
          <a:off x="213296" y="1738580"/>
          <a:ext cx="11398132" cy="442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2502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Boyacá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794411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877686"/>
              </p:ext>
            </p:extLst>
          </p:nvPr>
        </p:nvGraphicFramePr>
        <p:xfrm>
          <a:off x="557753" y="1825625"/>
          <a:ext cx="11321590" cy="49021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LUIS DE GACENO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LUIS DE GACENO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TINJACÁ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TINJACA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BERBEO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BERBEO BOYACA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BOAVITA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BOAVITA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RONDÓN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RONDON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GUACAMAYAS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GUACAMAYAS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SOTAQUIRÁ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SOTAQUIRA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CUBARÁ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CUBARA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ESPINO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ESPINO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IZA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OTANCHE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OTANCHE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PÁEZ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PAEZ - BOYACA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CIÉNEGA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CIENEGA  BOYACA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VENTAQUEMADA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VENTAQUEMADA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CUCAITA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CUCAITA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MATEO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MATEO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SUTATENZA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SUTATENZA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PISBA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MUZO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566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Boyacá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210464"/>
              </p:ext>
            </p:extLst>
          </p:nvPr>
        </p:nvGraphicFramePr>
        <p:xfrm>
          <a:off x="557753" y="1825625"/>
          <a:ext cx="11321590" cy="4670749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Sativanorte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Sativanorte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Mongua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Mongua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Pesca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Cómbita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Combita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Firavitoba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Firavitoba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Capilla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Capilla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Almeida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Almeida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Covarachía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Covarachia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Somondoco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Somondoco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Cocuy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Cocuy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Socotá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Socota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Sora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Ráquira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Raquira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Tasco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Chitaraque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Chitaraque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Briceño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Briceño 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Susacón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Susacon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875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Boyacá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3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305364"/>
              </p:ext>
            </p:extLst>
          </p:nvPr>
        </p:nvGraphicFramePr>
        <p:xfrm>
          <a:off x="557753" y="1825625"/>
          <a:ext cx="11321590" cy="409343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6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6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Buenavista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Buenavista -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Togüí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Togüi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Labranzagrande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Labranzagrande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Betéitiva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Beteitiva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Motavita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Motavita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Gachantivá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Gachantiva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Chivatá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Chivata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Viracachá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Viracacha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Tópaga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Topaga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Sáchica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Sachica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Guayatá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Guayata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José De Pare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Jose De Pare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Pajarito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Pajarito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Panqueba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Panqueba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654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Boyacá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340066"/>
              </p:ext>
            </p:extLst>
          </p:nvPr>
        </p:nvGraphicFramePr>
        <p:xfrm>
          <a:off x="557753" y="1825625"/>
          <a:ext cx="11321590" cy="214788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083847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298044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3959858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1066200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G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Siachoque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Siachoque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Macanal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Macanal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Caldas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Sativasur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Sativasur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Tununguá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Tunungua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Oicatá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Oicata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Pablo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Borbur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Pablo De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Borbur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Cuítiva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Cuitiva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129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Caldas 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Promedio:64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F3286148-2E7A-4160-B44B-38F70A885F97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F88A8F62-4997-4513-A649-5C357C2FBEEA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2CE3CE97-2AD9-4F85-8EF9-FE6A4FE03A95}"/>
              </a:ext>
            </a:extLst>
          </p:cNvPr>
          <p:cNvSpPr/>
          <p:nvPr/>
        </p:nvSpPr>
        <p:spPr>
          <a:xfrm>
            <a:off x="5449201" y="66660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67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DE4A2805-C9DC-4A6E-B0C4-F68185A2801D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9152A8E-C5F5-496A-8BDE-4B76C7E16313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686EB15A-5C00-4084-B908-E65E2FBC384C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07097C84-BA45-4F3C-8606-26DEAEEB862B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B4E3ADA4-65CB-46D8-A774-21CEA44B73DE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836CE74B-3BDF-42FE-92DD-EADA8600029D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4785F01F-1D7D-4778-96EC-6F1F06CF7DE6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A54929BD-1002-49A7-9FE7-38FF09814163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3208B46D-DAEA-44D8-B339-7F8EED39F9D0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1517A226-FA91-4CA8-BCCB-9D584C2EB25C}"/>
              </a:ext>
            </a:extLst>
          </p:cNvPr>
          <p:cNvSpPr/>
          <p:nvPr/>
        </p:nvSpPr>
        <p:spPr>
          <a:xfrm>
            <a:off x="5439758" y="1812916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1B89A427-1B5E-4407-A0BB-F144E89751B3}"/>
              </a:ext>
            </a:extLst>
          </p:cNvPr>
          <p:cNvSpPr/>
          <p:nvPr/>
        </p:nvSpPr>
        <p:spPr>
          <a:xfrm>
            <a:off x="5391904" y="298689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7DB7D4FB-8181-4993-BAC3-7D9D5F97A062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F47052B1-B50F-4393-9030-918A2B3C9FB1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44FE4FB4-88A8-4631-99F6-7EBE4E56FA66}"/>
              </a:ext>
            </a:extLst>
          </p:cNvPr>
          <p:cNvSpPr/>
          <p:nvPr/>
        </p:nvSpPr>
        <p:spPr>
          <a:xfrm>
            <a:off x="5398383" y="391152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2B52E784-8C89-4D38-BCBB-20A7A5AB678E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5243EC65-C47E-4EE8-B579-E005FBEBF194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F34B004F-4EBA-4C69-A129-0406899FFC3F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CC7C2549-4600-4D03-B4FC-CC197BC3907F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0811D2AB-38FB-45E0-B396-0187B1420C5D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C2E95CFB-63F8-42C7-9A74-8E14BD465521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AE3CB0BE-3BBD-4B15-AE4F-A30682938F21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34440F79-7900-4C84-87F9-3759CF9D4948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D7B554BB-587D-4C5D-9382-8058DC4B0292}"/>
              </a:ext>
            </a:extLst>
          </p:cNvPr>
          <p:cNvSpPr/>
          <p:nvPr/>
        </p:nvSpPr>
        <p:spPr>
          <a:xfrm>
            <a:off x="5426268" y="486377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334794F3-182F-4B19-84D0-A992FC3255E2}"/>
              </a:ext>
            </a:extLst>
          </p:cNvPr>
          <p:cNvSpPr/>
          <p:nvPr/>
        </p:nvSpPr>
        <p:spPr>
          <a:xfrm>
            <a:off x="5413265" y="5922407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44F53B2A-F06E-4AF9-B9A1-937948620035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BD665CD1-8EBB-4F67-BA02-2D455CB7F3B4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5E86754C-9F59-4CE9-B725-607768996EB4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309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Caldas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911633"/>
              </p:ext>
            </p:extLst>
          </p:nvPr>
        </p:nvGraphicFramePr>
        <p:xfrm>
          <a:off x="435205" y="2853483"/>
          <a:ext cx="11321590" cy="3593556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774595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206237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Manizales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Manizales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Villamaría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Villamaria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Chinchiná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Chinchina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Aranzazu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Aranzazu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Neira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Riosucio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Riosucio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Caldas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Pácora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Pacora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Manzanares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Manzanares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Anserma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Anserma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Caldas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Dorada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Dorada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Norcasia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Norcasia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Filadelfia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Filadelfia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Pensilvania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Pensilvania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José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Jose - Caldas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E25C7AD-CD58-4BE9-997B-841353045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116413"/>
              </p:ext>
            </p:extLst>
          </p:nvPr>
        </p:nvGraphicFramePr>
        <p:xfrm>
          <a:off x="1097433" y="1862883"/>
          <a:ext cx="10012977" cy="727917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4445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2833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 Caldas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122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Caldas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837093"/>
              </p:ext>
            </p:extLst>
          </p:nvPr>
        </p:nvGraphicFramePr>
        <p:xfrm>
          <a:off x="557753" y="1825625"/>
          <a:ext cx="11321590" cy="307349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Marulanda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Marulanda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Palestina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Palestina - Caldas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Risaralda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Risaralda Caldas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Victoria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Victoria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Viterbo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Viterbo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Aguadas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Aguadas Caldas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Marmato</a:t>
                      </a: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Marmato</a:t>
                      </a:r>
                    </a:p>
                  </a:txBody>
                  <a:tcPr marL="9525" marR="9525" marT="952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Merced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Merced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Marquetalia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Marquetalia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Supía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Samaná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Samana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Belalcázar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Belalcazar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543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Caquetá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Promedio:61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D42ABE3F-E3C9-4565-89D9-40773D66D68A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0185F8C3-EFDC-4BB7-A492-2925AC200077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8EA0A4DD-EFEC-49EB-ABA8-F1C65F323DC2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9C05E35C-EB77-4B2C-9366-24E562FF2014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F29C7533-D68F-4769-9468-DED4CE67FBC7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4FAB3087-C31F-4796-9922-FF3DFF6AEC45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D2E807AC-B6F6-4207-AA4F-77A88F3CD3AD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B0F9DF74-AFA3-4F5E-9A01-54765F7E470C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3ED1D9CF-2824-4247-B79A-56CC21E9470F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47CD9B5-4A57-4C79-BF03-C6300E15F0E6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681C9FC4-4400-4B53-9712-3E04A3AD109B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8C6BBE33-D57D-4908-BE24-8A466EF4653E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7C1A2985-23F7-4604-999D-2A0B69D2FF13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57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2822CACC-1013-4FF0-A704-F873D0AB21E1}"/>
              </a:ext>
            </a:extLst>
          </p:cNvPr>
          <p:cNvSpPr/>
          <p:nvPr/>
        </p:nvSpPr>
        <p:spPr>
          <a:xfrm>
            <a:off x="5435036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9277A9FC-DCC5-4F3B-8219-CDACE71C57EF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F371D051-AD84-4C55-A11A-76940737479B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7924B4AE-EBC9-4A56-8268-29A5A6CC9CA2}"/>
              </a:ext>
            </a:extLst>
          </p:cNvPr>
          <p:cNvSpPr/>
          <p:nvPr/>
        </p:nvSpPr>
        <p:spPr>
          <a:xfrm>
            <a:off x="5456020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59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A15E93C9-DEA2-4F32-914E-FAEAC0818173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3CAE367B-097D-468E-8835-39A1E3AA442C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2F149DA3-86DE-46D7-B436-FA863FD81C53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6B6B6069-F7A4-4BC5-8419-7343BC2FD9A5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E6651813-819A-4EB6-8538-5F9C8DDEAACA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138AD1CA-2F24-449D-81E1-5658F09D84B7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23C6F25A-6260-499F-AD30-82BD403E9290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5EEC3A1A-F4CD-48B9-B21C-AB2F612576D1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E887550B-8947-43F2-921D-498DC78AB481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57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35DBC281-ED86-4C16-ABB0-0AD44DD01907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56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739A2CB1-F7D7-4AEB-BF0C-FD3AB071CF7A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E2923038-CCEF-44FF-9985-2057C0D66579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C095D11B-AC2F-4DD7-AB1F-A9DED7A5B590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727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Caquetá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536485"/>
              </p:ext>
            </p:extLst>
          </p:nvPr>
        </p:nvGraphicFramePr>
        <p:xfrm>
          <a:off x="435205" y="2853483"/>
          <a:ext cx="11321590" cy="3593556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774595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2311137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Florencia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Florencia - Caquetá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Belén De Los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Andaquies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Belen De Los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Andaquies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Vicente Del Caguán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Vicente Del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Caguan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José Del Fragua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Jose Del Fragua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Cartagena Del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Chairá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Cartagena Del Chaira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Solano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Solano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G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Milán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Milan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Valparaiso- Caquetá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Doncello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Doncello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Albania Caquetá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Solita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Morelia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 Morelia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Curillo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Curillo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Paujil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Paujil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E25C7AD-CD58-4BE9-997B-841353045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343954"/>
              </p:ext>
            </p:extLst>
          </p:nvPr>
        </p:nvGraphicFramePr>
        <p:xfrm>
          <a:off x="1097433" y="1829813"/>
          <a:ext cx="10012977" cy="727917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4445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2833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2 -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Del Caquetá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914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Casanare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Promedio:67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D42ABE3F-E3C9-4565-89D9-40773D66D68A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0185F8C3-EFDC-4BB7-A492-2925AC200077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8EA0A4DD-EFEC-49EB-ABA8-F1C65F323DC2}"/>
              </a:ext>
            </a:extLst>
          </p:cNvPr>
          <p:cNvSpPr/>
          <p:nvPr/>
        </p:nvSpPr>
        <p:spPr>
          <a:xfrm>
            <a:off x="5449201" y="67744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71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9C05E35C-EB77-4B2C-9366-24E562FF2014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F29C7533-D68F-4769-9468-DED4CE67FBC7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4FAB3087-C31F-4796-9922-FF3DFF6AEC45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D2E807AC-B6F6-4207-AA4F-77A88F3CD3AD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B0F9DF74-AFA3-4F5E-9A01-54765F7E470C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3ED1D9CF-2824-4247-B79A-56CC21E9470F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47CD9B5-4A57-4C79-BF03-C6300E15F0E6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681C9FC4-4400-4B53-9712-3E04A3AD109B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8C6BBE33-D57D-4908-BE24-8A466EF4653E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7C1A2985-23F7-4604-999D-2A0B69D2FF13}"/>
              </a:ext>
            </a:extLst>
          </p:cNvPr>
          <p:cNvSpPr/>
          <p:nvPr/>
        </p:nvSpPr>
        <p:spPr>
          <a:xfrm>
            <a:off x="5438079" y="1830897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2822CACC-1013-4FF0-A704-F873D0AB21E1}"/>
              </a:ext>
            </a:extLst>
          </p:cNvPr>
          <p:cNvSpPr/>
          <p:nvPr/>
        </p:nvSpPr>
        <p:spPr>
          <a:xfrm>
            <a:off x="5376347" y="3006863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64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9277A9FC-DCC5-4F3B-8219-CDACE71C57EF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F371D051-AD84-4C55-A11A-76940737479B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7924B4AE-EBC9-4A56-8268-29A5A6CC9CA2}"/>
              </a:ext>
            </a:extLst>
          </p:cNvPr>
          <p:cNvSpPr/>
          <p:nvPr/>
        </p:nvSpPr>
        <p:spPr>
          <a:xfrm>
            <a:off x="5385036" y="3913423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64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A15E93C9-DEA2-4F32-914E-FAEAC0818173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3CAE367B-097D-468E-8835-39A1E3AA442C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2F149DA3-86DE-46D7-B436-FA863FD81C53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6B6B6069-F7A4-4BC5-8419-7343BC2FD9A5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E6651813-819A-4EB6-8538-5F9C8DDEAACA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138AD1CA-2F24-449D-81E1-5658F09D84B7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23C6F25A-6260-499F-AD30-82BD403E9290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5EEC3A1A-F4CD-48B9-B21C-AB2F612576D1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E887550B-8947-43F2-921D-498DC78AB481}"/>
              </a:ext>
            </a:extLst>
          </p:cNvPr>
          <p:cNvSpPr/>
          <p:nvPr/>
        </p:nvSpPr>
        <p:spPr>
          <a:xfrm>
            <a:off x="5424775" y="487196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35DBC281-ED86-4C16-ABB0-0AD44DD01907}"/>
              </a:ext>
            </a:extLst>
          </p:cNvPr>
          <p:cNvSpPr/>
          <p:nvPr/>
        </p:nvSpPr>
        <p:spPr>
          <a:xfrm>
            <a:off x="5395747" y="5900157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739A2CB1-F7D7-4AEB-BF0C-FD3AB071CF7A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E2923038-CCEF-44FF-9985-2057C0D66579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C095D11B-AC2F-4DD7-AB1F-A9DED7A5B590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5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-396" y="-904154"/>
            <a:ext cx="4360113" cy="2507323"/>
          </a:xfrm>
          <a:prstGeom prst="rect">
            <a:avLst/>
          </a:prstGeom>
        </p:spPr>
      </p:pic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F5E645C2-43C3-48D6-96CA-0E9DC673C8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344287"/>
              </p:ext>
            </p:extLst>
          </p:nvPr>
        </p:nvGraphicFramePr>
        <p:xfrm>
          <a:off x="0" y="1859118"/>
          <a:ext cx="6639735" cy="472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33F30587-A17C-4BB2-AC02-F512C15425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878837"/>
              </p:ext>
            </p:extLst>
          </p:nvPr>
        </p:nvGraphicFramePr>
        <p:xfrm>
          <a:off x="5834072" y="1859118"/>
          <a:ext cx="7334252" cy="472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CCD0AB0A-5C99-49C8-A1A5-9BD443E8CE1F}"/>
              </a:ext>
            </a:extLst>
          </p:cNvPr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Gobernaciones - Entorno de Desarrollo</a:t>
            </a:r>
          </a:p>
        </p:txBody>
      </p:sp>
    </p:spTree>
    <p:extLst>
      <p:ext uri="{BB962C8B-B14F-4D97-AF65-F5344CB8AC3E}">
        <p14:creationId xmlns:p14="http://schemas.microsoft.com/office/powerpoint/2010/main" val="38042322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Casanare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131804"/>
              </p:ext>
            </p:extLst>
          </p:nvPr>
        </p:nvGraphicFramePr>
        <p:xfrm>
          <a:off x="435205" y="2880001"/>
          <a:ext cx="11321590" cy="3421319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774595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2017486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3939206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Yopal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Yopal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9056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Tauramena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Tauramena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Maní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Aguazul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Aguazul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Monterrey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Monterrey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Villanueva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Villanueva - Casanare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Orocué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Orocue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Nunchía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Nunchia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Sabanalarga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Sabanalarga - Casanare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Luis De Palenque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Luis De Palenque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Trinidad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Trinidad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Chameza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Chameza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E25C7AD-CD58-4BE9-997B-841353045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586323"/>
              </p:ext>
            </p:extLst>
          </p:nvPr>
        </p:nvGraphicFramePr>
        <p:xfrm>
          <a:off x="1089511" y="1893314"/>
          <a:ext cx="10012977" cy="66705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40330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2637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Del Casanare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053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Casanare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812714"/>
              </p:ext>
            </p:extLst>
          </p:nvPr>
        </p:nvGraphicFramePr>
        <p:xfrm>
          <a:off x="557753" y="2111423"/>
          <a:ext cx="11321590" cy="1453674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083847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075543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2801257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3539240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Salina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Salina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Paz De Ariporo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Paz De Ariporo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Támara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Tamara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Recetor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Hato Corozal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Hato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Corozal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719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Cauca 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Promedio:60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F858110-0DAC-4B4D-BB3E-3D507791A2D2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79765B49-1317-45D4-AA6D-57A3336B8BDD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AA14D7CA-73C5-4842-9B6E-4E75BE464D32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62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278073D7-8BAF-4ADE-93AF-167120F0B038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2396F79-FDC5-4A78-A0F0-88B01AB09314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AAF531D6-0851-4B01-9B95-043A3B9AD231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0D6B818E-F757-4BB0-ABA4-3CBDE8BAF354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0460A7F-679C-44C0-BBA0-E68899C1C6F0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12E498E3-2017-4FDD-8FF8-0C6AC062EF73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8DCFC87F-DAB4-4516-A1A8-045CB7B63784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07B3E7BB-3F23-4FA6-A37C-0CD30B568F6A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95855082-705F-4286-BF80-A70F0537BE83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ED35B747-BEB3-4472-84B6-71F1B5EE7DC7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57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A8C8E2B1-618E-4ED4-977E-3A44E44204D5}"/>
              </a:ext>
            </a:extLst>
          </p:cNvPr>
          <p:cNvSpPr/>
          <p:nvPr/>
        </p:nvSpPr>
        <p:spPr>
          <a:xfrm>
            <a:off x="5435036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59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25B3E504-6B12-45ED-919B-9C5180EEFA18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909F09AE-E818-41A3-A2D4-595D1556692A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27719C89-A940-409E-B062-66C5E69C3D14}"/>
              </a:ext>
            </a:extLst>
          </p:cNvPr>
          <p:cNvSpPr/>
          <p:nvPr/>
        </p:nvSpPr>
        <p:spPr>
          <a:xfrm>
            <a:off x="5456020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59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57FFDC1F-CAEB-49AC-936D-4ACA02C7CEC1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80EE5645-4AA9-4DBD-ACC8-039D6F0AD023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7177964C-5167-447E-8F9A-DC618C2F31B0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61A3F5C1-9A86-4836-8ABB-A53490629E4E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E6D16111-613B-4D2B-8418-01CC3E0C4641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EDA13D2D-BF8B-407F-9B38-8C33B585650A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2C049B56-E925-4C73-9EB1-0D6051D41F26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83C1596B-D75A-433D-A921-F158C8E6FE20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5A9BA3C4-926A-455E-8B7F-6FDF71D84468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57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42D56D0F-1687-4BC5-9B6F-85C6FC35A3B3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58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F0F0AF3A-6B43-47A2-B129-E5E515D05BEF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FD40299A-55F1-4E6F-B467-22CDEF88205E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8D762AB7-2E56-408E-AF1A-20CB459F8297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590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Cauca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73017"/>
              </p:ext>
            </p:extLst>
          </p:nvPr>
        </p:nvGraphicFramePr>
        <p:xfrm>
          <a:off x="364438" y="2863967"/>
          <a:ext cx="11463124" cy="365081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796780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318254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832374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3819450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31975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Popayán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Popayan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Guachené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Guachene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Miranda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Miranda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Tejada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Puerto Tejada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 De Quilichao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Santander De Quilichao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Paez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Paez (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Belalcazar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Piendamó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Piendamo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Inzá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Inza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Sebastián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Sebastian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Sotara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Sotara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Paispamba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Timbío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Timbio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Toribio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Toribio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Corinto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Corinto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31467400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Caloto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 Municipal De Caloto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801828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E25C7AD-CD58-4BE9-997B-841353045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057849"/>
              </p:ext>
            </p:extLst>
          </p:nvPr>
        </p:nvGraphicFramePr>
        <p:xfrm>
          <a:off x="983493" y="1692122"/>
          <a:ext cx="10012977" cy="626188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40330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1833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Del Cauca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071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Cauca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464679"/>
              </p:ext>
            </p:extLst>
          </p:nvPr>
        </p:nvGraphicFramePr>
        <p:xfrm>
          <a:off x="557753" y="1825625"/>
          <a:ext cx="11321590" cy="478764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Patía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Patia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(El Bordo)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8026596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Silvia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Silvia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311367"/>
                  </a:ext>
                </a:extLst>
              </a:tr>
              <a:tr h="231403">
                <a:tc rowSpan="17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 Rica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Villarrica - Cauca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López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Lopez De Micay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Buenos Aires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Buenos Aires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Bolivar Cauca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Cajibío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Cajibio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Sierra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Sierra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Morales - Cauca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Caldono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Caldono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Suárez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Suarez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Vega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Vega - Cauca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Totoró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Totoro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Padilla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Padilla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G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Argelia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Argelia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Cauca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Balboa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Balboa Cauca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Florencia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Florencia  Cauca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Mercaderes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Mercaderes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Piamonte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Piamonte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658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Cauca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890610"/>
              </p:ext>
            </p:extLst>
          </p:nvPr>
        </p:nvGraphicFramePr>
        <p:xfrm>
          <a:off x="557753" y="1825625"/>
          <a:ext cx="11321590" cy="1685077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 err="1">
                          <a:effectLst/>
                        </a:rPr>
                        <a:t>Igd</a:t>
                      </a:r>
                      <a:r>
                        <a:rPr lang="es-CO" sz="1400" b="1" u="none" strike="noStrike" dirty="0">
                          <a:effectLst/>
                        </a:rPr>
                        <a:t>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G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Tambo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Tambo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6928944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Jambaló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Jambalo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2641674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Rosas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Rosa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Santa Rosa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Sucre - Cauca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Timbiquí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Timbiqui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06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Cesar 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Promedio:64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0B6336D1-524F-40B3-BEFD-61FF5DFE460F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99C9238B-C3D2-4E4A-9BE2-45EB9B39DAF4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F943119-540A-4D75-9B0B-7269ACF6C57F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66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75E6A2F6-0C77-4BD0-A0E5-EEDFDC7AE3AB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36171ED-A74C-490D-8019-832131076320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79957F65-2A2D-44E3-9303-5EB765E6E617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8E72A83E-5AAE-418A-8769-2B267D44E6A0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3A52114B-6DBD-42D9-84CD-DADECFA34318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0688DBC7-8016-48E7-B6A9-4E5F7B9C1F4C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66298276-A15A-4EAA-BF0A-9312B7482591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5FEB2203-E1E4-4052-B2C9-09A5BD854C14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1A7011C5-1F8F-426B-9FC0-54A3D5FDF0D0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2E1A58CE-BD1C-4D8A-B7F0-0F59B1D1998B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E678D914-7F2B-428C-B7CE-69EBAEE7FC73}"/>
              </a:ext>
            </a:extLst>
          </p:cNvPr>
          <p:cNvSpPr/>
          <p:nvPr/>
        </p:nvSpPr>
        <p:spPr>
          <a:xfrm>
            <a:off x="5435036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62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AF21AAD8-5123-453A-8954-39679F7F7512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098561A8-7CEE-4CB9-A83A-15199DD9733B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4180F662-43BD-408F-AAD9-9AF601BAD2F5}"/>
              </a:ext>
            </a:extLst>
          </p:cNvPr>
          <p:cNvSpPr/>
          <p:nvPr/>
        </p:nvSpPr>
        <p:spPr>
          <a:xfrm>
            <a:off x="5456020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B1D9D0D4-8AB5-4FD1-B2C4-B921D87C508F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881463EA-CD59-47A2-B5A2-11264753575F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F1FE8DC2-42A7-4998-8EC7-D2D077E1AA11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83425FDF-BE6F-4ACA-BC20-5C10AE48844D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696E23B3-B234-4925-8FC6-97A42EF4207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15826BDA-F921-4444-8B2A-AF698B30C2C0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167C61CE-C782-41B4-B07F-1A60ACC24EA5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E01BA16C-D974-4803-888C-08952EC2FD99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7C5D51C9-F456-4711-AE88-8A50BD166F37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A4F6919C-235D-4FC5-AFFD-497CA6113304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62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565DF521-4BD9-4323-A18A-25ECA996A660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3D9A5541-8B05-436C-948A-8C46867CEAB0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A25CEF5E-9608-4CFC-87C3-6EF34E9B8526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058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Cesar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53DF87-D438-41B5-B1FA-83259E9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027727"/>
              </p:ext>
            </p:extLst>
          </p:nvPr>
        </p:nvGraphicFramePr>
        <p:xfrm>
          <a:off x="975573" y="1790579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2 -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Del Cesar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0C2660-23C9-47E6-8069-206FF9B3A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151694"/>
              </p:ext>
            </p:extLst>
          </p:nvPr>
        </p:nvGraphicFramePr>
        <p:xfrm>
          <a:off x="435205" y="2559321"/>
          <a:ext cx="11321590" cy="420794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6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Jagua De Ibirico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Jagua De Ibirico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Valledupar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Valledupar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73973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Curumaní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Curumani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Paz Robles - Cesar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Chiriguaná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Chiriguana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Cesar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Alberto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Alberto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Agustín Codazzi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Agustin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Codazzi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Manaure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Manaure (Balcon Del Cesar)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Gloria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Gloria Cesar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Diego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Diego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Río De Oro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Rio De Oro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Copey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Copey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Pelaya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Pelaya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Martín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Martin Cesar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Bosconia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Bosconia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Pueblo Bello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Pueblo Bello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3692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Cesar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366818"/>
              </p:ext>
            </p:extLst>
          </p:nvPr>
        </p:nvGraphicFramePr>
        <p:xfrm>
          <a:off x="557753" y="1825625"/>
          <a:ext cx="11321590" cy="214788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Aguachica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Aguachica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Becerril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Becerril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Chimichagua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Chimichagua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Astrea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Astrea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Pailitas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Pailitas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Paso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Paso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Gamarra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Gamarra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González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Gonzalez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1927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1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Chocó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Promedio:58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A45CC09D-5F8B-4C9F-B641-95D3283F7B78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1F3AC97-2BB1-4FBD-8FCD-7D96D3F48D16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DBA93D0-275E-4A0F-8A7B-65A000A46388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58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20189C74-B52C-4189-A5B1-2054D4ABFC36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78FC3550-CDD0-465A-961A-67C6979D4738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BC6ED86A-6F55-4D9D-B443-8C611FC0E243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439E3487-DBC8-4707-BD3C-48A3F1D3C374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B219B93E-F7AB-4CCA-B64F-3398B77B8CC1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872BB02F-E3F1-46D8-86BE-62897FDAAEE8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D19D8224-F99B-4447-A4C2-07064C97711F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DC3831CE-DCC9-4105-8ECD-9253375241DE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2687E1B4-7032-48A1-BF84-A51BCF899E6C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189F62FF-4F3C-4F45-8D66-C9D0D04933E9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58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B4251D08-A3E8-44A3-A75A-70C07CEE3752}"/>
              </a:ext>
            </a:extLst>
          </p:cNvPr>
          <p:cNvSpPr/>
          <p:nvPr/>
        </p:nvSpPr>
        <p:spPr>
          <a:xfrm>
            <a:off x="5435036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6082E88C-A736-493A-8726-7B9644EEC021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EB87CFA1-AFA6-41F9-8EC1-2496BC3ACA0C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47E783C2-1FEF-4683-A9B2-92AD969D0AF2}"/>
              </a:ext>
            </a:extLst>
          </p:cNvPr>
          <p:cNvSpPr/>
          <p:nvPr/>
        </p:nvSpPr>
        <p:spPr>
          <a:xfrm>
            <a:off x="5456020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58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69863975-CB6F-4571-AF59-721839CFE650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E29C3AAB-2E7F-4CA6-AE46-F1F5E076E432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7624877A-45E6-444B-B4DA-6F85DC14C45F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CAA91952-FBE5-4D45-878F-2DF0FE03D6F9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54B8C1B9-5A04-464E-9367-D869940BEA59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B6C76D25-27E0-460A-83C1-EF98485260B2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19002BC5-FD87-43F3-9DE2-E7824E736A04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2EB85A28-B877-4D91-B0A1-45C1BE3B1E8D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C6BB6FA1-7B6D-4BE9-B26C-DBAC076348B8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58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F29484CC-FB1F-41B1-B516-AF177F728384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58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3BA98EA3-1CE5-412E-A47A-3832C1AEC821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7C9CD577-7FA4-4666-BBBD-9B5498CEE24D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90057F3E-5D9B-44C9-81E4-651119370035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39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CC35028-C20C-4081-BEB7-BF9477C084A4}"/>
              </a:ext>
            </a:extLst>
          </p:cNvPr>
          <p:cNvSpPr/>
          <p:nvPr/>
        </p:nvSpPr>
        <p:spPr>
          <a:xfrm>
            <a:off x="5418422" y="68218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73</a:t>
            </a:r>
          </a:p>
        </p:txBody>
      </p:sp>
      <p:sp>
        <p:nvSpPr>
          <p:cNvPr id="47" name="Elipse 46"/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12" name="Conector angular 11"/>
          <p:cNvCxnSpPr>
            <a:cxnSpLocks/>
            <a:stCxn id="54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/>
            <a:stCxn id="55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5" name="Elipse 54"/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6" name="Elipse 55"/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7DF23A9-A02E-4B14-922B-1F2CBBDD6C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Amazonas 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Promedio:64</a:t>
            </a:r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3AAA89D-4B09-4C0C-AB82-E574CECF397F}"/>
              </a:ext>
            </a:extLst>
          </p:cNvPr>
          <p:cNvSpPr/>
          <p:nvPr/>
        </p:nvSpPr>
        <p:spPr>
          <a:xfrm>
            <a:off x="5432049" y="182081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53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5FC92C-63C8-446C-A281-C843203A73E9}"/>
              </a:ext>
            </a:extLst>
          </p:cNvPr>
          <p:cNvSpPr/>
          <p:nvPr/>
        </p:nvSpPr>
        <p:spPr>
          <a:xfrm>
            <a:off x="5393973" y="297591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4477DA-AB9A-4AB8-8B27-55834B04126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1872F46-D564-42DE-A487-9DB55E72BD60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EF51EF8-09BA-46AB-A0AC-E8D379F32E35}"/>
              </a:ext>
            </a:extLst>
          </p:cNvPr>
          <p:cNvSpPr/>
          <p:nvPr/>
        </p:nvSpPr>
        <p:spPr>
          <a:xfrm>
            <a:off x="5391775" y="391449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9463631-640C-4FC9-A661-82C48B8DA826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418834B-8B15-4062-BC62-D040D4CD47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56DB495-3357-4B91-A1FE-E8A8128D948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31" name="Conector angular 23">
            <a:extLst>
              <a:ext uri="{FF2B5EF4-FFF2-40B4-BE49-F238E27FC236}">
                <a16:creationId xmlns:a16="http://schemas.microsoft.com/office/drawing/2014/main" id="{7E84203A-0DB0-456F-A7B3-140CF4281491}"/>
              </a:ext>
            </a:extLst>
          </p:cNvPr>
          <p:cNvCxnSpPr>
            <a:cxnSpLocks/>
            <a:endCxn id="35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13816A3D-8198-4AF4-BFB3-8B27907C8CA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FBCD1-CAC8-43C2-89FA-7706EE181FB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F33B911-2B88-43F6-8BD2-32D067FB801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8085E35-3EE1-4F55-94DD-3035330AE12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2A73EF-7508-4B42-A542-FBD2008AB012}"/>
              </a:ext>
            </a:extLst>
          </p:cNvPr>
          <p:cNvSpPr/>
          <p:nvPr/>
        </p:nvSpPr>
        <p:spPr>
          <a:xfrm>
            <a:off x="541842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57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811DC4A-05AD-4F79-80A4-85B836932DC5}"/>
              </a:ext>
            </a:extLst>
          </p:cNvPr>
          <p:cNvSpPr/>
          <p:nvPr/>
        </p:nvSpPr>
        <p:spPr>
          <a:xfrm>
            <a:off x="5394322" y="5896135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EDE843-3389-468E-A3BD-F08C74FD542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1F7E86F-89C9-46B2-8192-1FB360F8C887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D971F68-95D8-4182-97DD-400AA8F55E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7150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Chocó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53DF87-D438-41B5-B1FA-83259E9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724523"/>
              </p:ext>
            </p:extLst>
          </p:nvPr>
        </p:nvGraphicFramePr>
        <p:xfrm>
          <a:off x="975573" y="1790579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2 -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Del Chocó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0C2660-23C9-47E6-8069-206FF9B3A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772216"/>
              </p:ext>
            </p:extLst>
          </p:nvPr>
        </p:nvGraphicFramePr>
        <p:xfrm>
          <a:off x="435205" y="2507323"/>
          <a:ext cx="11321590" cy="397654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Quibdó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Quibdo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Cértegui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Certegui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Condoto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Sipí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Sipi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Baudó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Medio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Baudo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Istmina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Istmina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Carmen Del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Darien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Carmen Del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Darien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Atrato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Medio Atrato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Unión Panamericana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Union Panamericana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Bagadó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Bagado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Cantón Del San Pablo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Canton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San Pablo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Acandí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Acandi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 Baudó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Bajo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Baudo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(Pizarro)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Baudo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Alto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Baudo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 (Pie De Pato)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Riosucio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Riosucio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Chocó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7551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Chocó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830195"/>
              </p:ext>
            </p:extLst>
          </p:nvPr>
        </p:nvGraphicFramePr>
        <p:xfrm>
          <a:off x="557753" y="1825625"/>
          <a:ext cx="11321590" cy="284209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Río Quito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Rio Quito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Bahía Solano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Bahia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Solano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Carmen De Atrato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Carmen De Atrato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José Del Palmar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Jose Del Palmar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Bojaya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Bojaya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Río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Rio Iro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G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Litoral Del San Juan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Litoral Del San Juan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Unguía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Unguia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Nuquí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Nuqui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Atrato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Lloró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Lloro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9196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Córdoba 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Promedio:61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CD561A8D-17CD-40C7-B48F-B8F66909D55D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FA307910-FD19-4AF4-99DC-910735F0FBC4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F54B50F-45F6-4A78-B55E-17EC09D3C15A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65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3DAC9EB9-AC2B-4572-AAC2-24BFAA43FECA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37D00CD9-185E-4EEC-99FE-690E0F86FB31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F89C5923-0C82-4DF5-B4A2-D67A7AB1F8EA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1B7E5F6A-90C1-4B6C-AFFD-5E9964FA6BA8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A21FB3D1-4FF6-4E7D-912B-72AFCC355E2A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62E98E05-FFAD-4A51-9E9F-6E07B5ACF272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D3A9149C-A4ED-44A5-BC38-41F139F11960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FB9C46BF-A185-4B57-8497-A88B6189B11B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5B4C12FC-DA3F-4564-9606-9476BE3E2068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8F5481E-624F-4686-953C-BDB60D53CA45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55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FF17C3C6-1B87-4701-824C-5DFF52E7F877}"/>
              </a:ext>
            </a:extLst>
          </p:cNvPr>
          <p:cNvSpPr/>
          <p:nvPr/>
        </p:nvSpPr>
        <p:spPr>
          <a:xfrm>
            <a:off x="5435036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58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9752DAF1-C1C3-4339-BBD5-1DECF374C760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E3C0F58E-5EAC-4854-A099-C319D6647759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9F62A196-36E1-466F-82BF-C03F609BB001}"/>
              </a:ext>
            </a:extLst>
          </p:cNvPr>
          <p:cNvSpPr/>
          <p:nvPr/>
        </p:nvSpPr>
        <p:spPr>
          <a:xfrm>
            <a:off x="5456020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59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75562582-A283-4EB8-9BCA-0B76BB4B8630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EB915E8C-B05B-4D2F-9F51-EDD7CEF00346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7B86808D-F1EC-4593-946B-7879F5EEBBDA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F23428FE-B148-4DC0-8206-F01CE86D0886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8434CAC4-21AC-4000-9F63-04BD84A0A6A7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705FB734-43E7-4C98-8214-EFC2F53C0A86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D06652FC-8432-4EA1-A26A-0D3881234136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87F9A311-0009-4AC7-AE4D-166240AA9DF6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C2BF2D7B-758D-44D1-96D7-4A81A9489C3B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55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CE76774A-49B6-4CC3-8D8D-1F77436857C9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56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8A4A94B5-375A-4A2A-AB05-344749AADEE5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1955301F-AEB4-4E8E-9FE2-ACE4853968E3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1D96C1A8-0F64-42A9-86FC-EFE97AC40B7D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4218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Córdoba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811934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53DF87-D438-41B5-B1FA-83259E9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283504"/>
              </p:ext>
            </p:extLst>
          </p:nvPr>
        </p:nvGraphicFramePr>
        <p:xfrm>
          <a:off x="975573" y="1790579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2 -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Cordoba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0C2660-23C9-47E6-8069-206FF9B3A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303727"/>
              </p:ext>
            </p:extLst>
          </p:nvPr>
        </p:nvGraphicFramePr>
        <p:xfrm>
          <a:off x="435205" y="2559321"/>
          <a:ext cx="11321590" cy="397654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Montería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Monteria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Tuchín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Tuchin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Cordoba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Cotorra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Cotorra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Santa Cruz De Lorica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Montelíbano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Montelibano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Sahagún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Sahagun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Antero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Antero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José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Uré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Jose De 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Planeta Rica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Planeta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Buenavista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Buenavista -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Cordoba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Ayapel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Ayapel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Libertador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Puerto Libertador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Pueblo Nuevo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Pueblo Nuevo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Cerete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Valencia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Valencia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9090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Córdoba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266923"/>
              </p:ext>
            </p:extLst>
          </p:nvPr>
        </p:nvGraphicFramePr>
        <p:xfrm>
          <a:off x="557753" y="1825625"/>
          <a:ext cx="11321590" cy="336215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Purísima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Purisima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Chinu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Ciénaga De Oro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Cienaga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Oro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Tierralta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Tierralta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Bernardo Del Viento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Bernardo Del Viento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Apartada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Apartada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Moñitos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Moñitos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Momil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Momil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Canalete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Chimá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Chima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G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Córdobas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Los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Cordobas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Andrés Sotavento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Andres De Sotavento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Carlos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Carlos -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Cordoba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9448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Cundinamarca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Promedio:65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8A0D8D3-3C28-4E5C-8D46-220D3EA0FA2F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1AC4AA6-B7F5-4D98-8753-CB3D10B25AD0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FBBD66F-3EB2-4A02-A52B-777A397930AA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67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325D2611-1AAB-46E0-8713-844993D6122F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EE68E296-DEB6-4070-9394-1B566A547A04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A517B72F-DB65-4BAF-98FB-9F809E439284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0A19127C-6AB6-490E-80EC-7F7874DF983C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BEC73F01-C675-4117-A3FB-CE3E86BB8D49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A94D714D-D4ED-498D-B8DA-CF748D3EDFC2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938C055C-B2B0-43A6-807C-AECAA786CE7B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2AD7F68A-51A2-40CE-B72C-8587A6264638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781FCF96-0408-44E5-B7AA-986839606A2C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9DBCFD60-6F23-4BE7-88D5-21A65A672704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62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9DE583CE-5B2F-4BB2-9E9C-B60854EE875A}"/>
              </a:ext>
            </a:extLst>
          </p:cNvPr>
          <p:cNvSpPr/>
          <p:nvPr/>
        </p:nvSpPr>
        <p:spPr>
          <a:xfrm>
            <a:off x="5435036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D0748BE9-5B81-4861-AE52-90C7D4E67AED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66689049-FF21-4874-AB8C-533BB2FAC7AB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256B80E1-9E67-4CB7-95C4-F3495876C16B}"/>
              </a:ext>
            </a:extLst>
          </p:cNvPr>
          <p:cNvSpPr/>
          <p:nvPr/>
        </p:nvSpPr>
        <p:spPr>
          <a:xfrm>
            <a:off x="5456020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62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51EE7D5-882C-4F5A-B11B-E070B6E6D070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062AD88A-571B-427A-8EEE-1707338A44B9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26309357-5EF1-4C21-AD7C-A8816A9EB2D7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44DA62B7-0A8B-472E-9EBF-9308BB09BE35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36EA3CC4-A8E1-4695-A851-9879A9AF6B15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D2950BA1-7BCE-4521-AA32-51DA48B15176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B59BAE6E-7029-467F-B174-5EEFF49135FC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719BA068-0168-4714-A255-3EA1A4380CC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793C3596-3F04-430C-938D-BE3B4E8867C7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59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7984B960-5EA2-4928-AF7D-B4A79309501F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7697A07B-ACE4-4E7B-9FA3-5421CFB95EB0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C55B1893-5EF0-4E50-89A9-56ED68F9C94A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0BDE55AB-D239-435C-BF79-F45C09A18B6F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5328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Cundinamarca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53DF87-D438-41B5-B1FA-83259E9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53292"/>
              </p:ext>
            </p:extLst>
          </p:nvPr>
        </p:nvGraphicFramePr>
        <p:xfrm>
          <a:off x="975573" y="1790579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 Cundinamarca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0C2660-23C9-47E6-8069-206FF9B3A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376181"/>
              </p:ext>
            </p:extLst>
          </p:nvPr>
        </p:nvGraphicFramePr>
        <p:xfrm>
          <a:off x="435205" y="2559321"/>
          <a:ext cx="11321590" cy="397654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3306189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3547321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5"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Mosquera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Mosquera - 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Calera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Calera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Madrid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Cajicá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Cajica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Soacha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Soacha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Chía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Tocancipá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Tocancipa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Sopo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Girardot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Girardot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Funza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Sibaté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Sibate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Nilo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Tenjo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Tenjo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Rosal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Rosal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8401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Cundinamarca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47579"/>
              </p:ext>
            </p:extLst>
          </p:nvPr>
        </p:nvGraphicFramePr>
        <p:xfrm>
          <a:off x="435205" y="1738580"/>
          <a:ext cx="11321590" cy="5086949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901595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3135086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2162628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3300578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Gachancipá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Gachancipa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Facatativá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Facatativa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Zipaquirá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Zipaquira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Cogua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Cogua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Silvania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Silvania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Bernardo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Bernardo - 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Fomeque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Fomeque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Vega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Vega - 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Subachoque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Subachoque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Colegio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Colegio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Villeta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Villeta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Chocóntá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Chocónta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Antonio Del Tequendama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Antonio Del Tequendama - 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Tausa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Tabio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Pacho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Pacho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Ricaurte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Ricaurte - Cundinamarca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5230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Cundinamarca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440933"/>
              </p:ext>
            </p:extLst>
          </p:nvPr>
        </p:nvGraphicFramePr>
        <p:xfrm>
          <a:off x="557753" y="1738580"/>
          <a:ext cx="11321590" cy="49021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880647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061029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2467428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090783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Granada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Granada - Cundinamarca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Guasca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Guasca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Nocaima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Nocaima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Gachala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Gachala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Bojacá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Pasca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Mesa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Mesa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Ubaque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Ubaque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Guayabetal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Guayabetal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Anapoima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Anapoima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Salgar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Puerto Salgar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Guaduas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Guaduas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Arbeláez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Arbelaez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Villapinzón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Villapinzon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Sutatausa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Sutatausa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 De San Diego De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Ubate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Ubate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Fusagasugá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Fusagasuga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Ubalá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Ubala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Guatavita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Guatavita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269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953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Cundinamarca </a:t>
            </a:r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- Alcaldías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596999"/>
              </p:ext>
            </p:extLst>
          </p:nvPr>
        </p:nvGraphicFramePr>
        <p:xfrm>
          <a:off x="557753" y="1825625"/>
          <a:ext cx="11321590" cy="438209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7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7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Nariño - Cundinamarca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Susa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Carmen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Carupa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Carmen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Carupa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Cabrera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Cabrera - 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Gachetá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Gacheta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Caqueza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Caqueza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Tocaima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Tocaima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Macheta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Macheta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Cucunubá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Cucunuba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Guachetá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Guacheta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Fúquene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Fuquene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Paratebueno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Paratebueno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Simijaca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Simijaca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Cayetano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Cayetano - 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Alban 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Choachí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Choachi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83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Amazonas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907124"/>
            <a:ext cx="4360113" cy="2507323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0BDDD6D-7064-406D-9BA4-BFF6702CC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135890"/>
              </p:ext>
            </p:extLst>
          </p:nvPr>
        </p:nvGraphicFramePr>
        <p:xfrm>
          <a:off x="1205948" y="2225804"/>
          <a:ext cx="9303692" cy="658917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20271">
                  <a:extLst>
                    <a:ext uri="{9D8B030D-6E8A-4147-A177-3AD203B41FA5}">
                      <a16:colId xmlns:a16="http://schemas.microsoft.com/office/drawing/2014/main" val="3382959906"/>
                    </a:ext>
                  </a:extLst>
                </a:gridCol>
                <a:gridCol w="3723938">
                  <a:extLst>
                    <a:ext uri="{9D8B030D-6E8A-4147-A177-3AD203B41FA5}">
                      <a16:colId xmlns:a16="http://schemas.microsoft.com/office/drawing/2014/main" val="883320339"/>
                    </a:ext>
                  </a:extLst>
                </a:gridCol>
                <a:gridCol w="2454936">
                  <a:extLst>
                    <a:ext uri="{9D8B030D-6E8A-4147-A177-3AD203B41FA5}">
                      <a16:colId xmlns:a16="http://schemas.microsoft.com/office/drawing/2014/main" val="3847123194"/>
                    </a:ext>
                  </a:extLst>
                </a:gridCol>
                <a:gridCol w="1004547">
                  <a:extLst>
                    <a:ext uri="{9D8B030D-6E8A-4147-A177-3AD203B41FA5}">
                      <a16:colId xmlns:a16="http://schemas.microsoft.com/office/drawing/2014/main" val="92926346"/>
                    </a:ext>
                  </a:extLst>
                </a:gridCol>
              </a:tblGrid>
              <a:tr h="3099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Entorno de Desarrollo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>
                          <a:effectLst/>
                        </a:rPr>
                        <a:t>Grupo Par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>
                          <a:effectLst/>
                        </a:rPr>
                        <a:t>Entidad</a:t>
                      </a:r>
                      <a:endParaRPr lang="es-CO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600" b="1" u="none" strike="noStrike">
                          <a:effectLst/>
                        </a:rPr>
                        <a:t>IGD 2017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64817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Entorno de desarrollo 2 - Gobernaciones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Gobernación de Amazonas</a:t>
                      </a:r>
                      <a:endParaRPr lang="es-CO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70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21467737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EB8C9DD-ED93-473D-99A3-4ED3E15B7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905536"/>
              </p:ext>
            </p:extLst>
          </p:nvPr>
        </p:nvGraphicFramePr>
        <p:xfrm>
          <a:off x="824983" y="3655411"/>
          <a:ext cx="10797482" cy="75057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002273">
                  <a:extLst>
                    <a:ext uri="{9D8B030D-6E8A-4147-A177-3AD203B41FA5}">
                      <a16:colId xmlns:a16="http://schemas.microsoft.com/office/drawing/2014/main" val="3393019769"/>
                    </a:ext>
                  </a:extLst>
                </a:gridCol>
                <a:gridCol w="2347274">
                  <a:extLst>
                    <a:ext uri="{9D8B030D-6E8A-4147-A177-3AD203B41FA5}">
                      <a16:colId xmlns:a16="http://schemas.microsoft.com/office/drawing/2014/main" val="980379361"/>
                    </a:ext>
                  </a:extLst>
                </a:gridCol>
                <a:gridCol w="1970202">
                  <a:extLst>
                    <a:ext uri="{9D8B030D-6E8A-4147-A177-3AD203B41FA5}">
                      <a16:colId xmlns:a16="http://schemas.microsoft.com/office/drawing/2014/main" val="2069590150"/>
                    </a:ext>
                  </a:extLst>
                </a:gridCol>
                <a:gridCol w="3355942">
                  <a:extLst>
                    <a:ext uri="{9D8B030D-6E8A-4147-A177-3AD203B41FA5}">
                      <a16:colId xmlns:a16="http://schemas.microsoft.com/office/drawing/2014/main" val="1649478739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598475609"/>
                    </a:ext>
                  </a:extLst>
                </a:gridCol>
              </a:tblGrid>
              <a:tr h="2360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cap="none" baseline="0" dirty="0">
                          <a:effectLst/>
                        </a:rPr>
                        <a:t>Entorno de desarrollo</a:t>
                      </a:r>
                      <a:endParaRPr lang="es-CO" sz="1600" b="1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cap="none" baseline="0" dirty="0">
                          <a:effectLst/>
                        </a:rPr>
                        <a:t>Grupo par</a:t>
                      </a:r>
                      <a:endParaRPr lang="es-CO" sz="1600" b="1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cap="none" baseline="0" dirty="0">
                          <a:effectLst/>
                        </a:rPr>
                        <a:t>Municipio</a:t>
                      </a:r>
                      <a:endParaRPr lang="es-CO" sz="1600" b="1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cap="none" baseline="0" dirty="0">
                          <a:effectLst/>
                        </a:rPr>
                        <a:t>Entidad</a:t>
                      </a:r>
                      <a:endParaRPr lang="es-CO" sz="1600" b="1" i="0" u="none" strike="noStrike" cap="non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600" b="1" u="none" strike="noStrike" cap="all" baseline="0" dirty="0" err="1">
                          <a:effectLst/>
                        </a:rPr>
                        <a:t>Igd</a:t>
                      </a:r>
                      <a:r>
                        <a:rPr lang="es-CO" sz="1600" b="1" u="none" strike="noStrike" cap="all" baseline="0" dirty="0">
                          <a:effectLst/>
                        </a:rPr>
                        <a:t> 2017</a:t>
                      </a:r>
                      <a:endParaRPr lang="es-CO" sz="1600" b="1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955608"/>
                  </a:ext>
                </a:extLst>
              </a:tr>
              <a:tr h="1651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cap="none" baseline="0" dirty="0">
                          <a:effectLst/>
                        </a:rPr>
                        <a:t>Tipología E - alcaldías</a:t>
                      </a:r>
                      <a:endParaRPr lang="es-CO" sz="16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cap="none" baseline="0" dirty="0">
                          <a:effectLst/>
                        </a:rPr>
                        <a:t>Puerto Nariño</a:t>
                      </a:r>
                      <a:endParaRPr lang="es-CO" sz="16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cap="none" baseline="0" dirty="0">
                          <a:effectLst/>
                        </a:rPr>
                        <a:t>Alcaldía Municipal De Puerto Nariño</a:t>
                      </a:r>
                      <a:endParaRPr lang="es-ES" sz="1600" b="0" i="0" u="none" strike="noStrike" cap="non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cap="all" baseline="0" dirty="0">
                          <a:effectLst/>
                        </a:rPr>
                        <a:t>64</a:t>
                      </a:r>
                      <a:endParaRPr lang="es-CO" sz="16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37051371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pPr algn="l" fontAlgn="ctr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cap="none" baseline="0" dirty="0">
                          <a:effectLst/>
                        </a:rPr>
                        <a:t>Tipología C - alcaldías</a:t>
                      </a:r>
                      <a:endParaRPr lang="es-CO" sz="16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cap="none" baseline="0" dirty="0">
                          <a:effectLst/>
                        </a:rPr>
                        <a:t>Leticia</a:t>
                      </a:r>
                      <a:endParaRPr lang="es-CO" sz="1600" b="0" i="0" u="none" strike="noStrike" cap="non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cap="none" baseline="0" dirty="0">
                          <a:effectLst/>
                        </a:rPr>
                        <a:t>Alcaldía Municipal De Leticia</a:t>
                      </a:r>
                      <a:endParaRPr lang="es-CO" sz="1600" b="0" i="0" u="none" strike="noStrike" cap="non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cap="all" baseline="0" dirty="0">
                          <a:effectLst/>
                        </a:rPr>
                        <a:t>58</a:t>
                      </a:r>
                      <a:endParaRPr lang="es-CO" sz="1600" b="0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27025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2953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Cundinamarca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226478"/>
              </p:ext>
            </p:extLst>
          </p:nvPr>
        </p:nvGraphicFramePr>
        <p:xfrm>
          <a:off x="557753" y="1825625"/>
          <a:ext cx="11321590" cy="4613494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Chipaque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Chipaque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Guataquí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Guataqui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Sasaima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Sasaima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Lenguazaque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Lenguazaque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Gama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Zipacón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Zipacon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Nemocón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Nemocon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Villagómez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Villagomez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Venecia - Cundinamarca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Suesca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Suesca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Francisco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Francisco - Cundinamarca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Quipile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Quipile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 De Río Seco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Juan De Rio Seco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Gutiérrez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Gutierrez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Guayabal De Siquima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Guayabal De Siquima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Viotá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Viota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Palma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Palma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Chaguaní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Chaguani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4242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Cundinamarca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78262"/>
              </p:ext>
            </p:extLst>
          </p:nvPr>
        </p:nvGraphicFramePr>
        <p:xfrm>
          <a:off x="557753" y="1825625"/>
          <a:ext cx="11321590" cy="4613494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Manta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Útica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Utica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Nimaima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Nimaima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Peña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Peña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Topaipí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Topaipi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Agua De Dios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Agua De Dios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Beltrán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Beltran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Pandi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Quebradanegra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Quebradanegra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Tibacuy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Tibacuy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Cachipay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Cachipay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Yacopí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Yacopi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Jerusalén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Jerusalen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Tibirita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Tibirita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Peñón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Peñon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Caparrapí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Caparrapi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3706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Cundinamarca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673754"/>
              </p:ext>
            </p:extLst>
          </p:nvPr>
        </p:nvGraphicFramePr>
        <p:xfrm>
          <a:off x="557753" y="1825625"/>
          <a:ext cx="11321590" cy="1725958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Vergara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Vergara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Medina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Supatá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Supata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Bituima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Bituima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503687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G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Vianí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Viani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8737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Guainía 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Promedio:61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394B1E57-4F2D-48AA-885B-8ED301CB4525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560F23CC-094E-430B-AB86-06988BF8DE09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C4027DC2-B7B9-4E99-85D3-BCAFBA3047AD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B475F75A-B0CA-4CA5-A663-E78275DFD222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48877A93-046F-4794-99AD-E9B8D1DBB763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3062857F-339E-4530-BFDF-4880EB9285A6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51E1D68B-5684-48D5-BD31-4BC89998F5A7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14B1AF3-745D-47E9-8FDD-18AF6F16A5D1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2BFAEF4C-6F0C-4786-81E9-748B0D9E27B9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64FF4681-BA0B-463A-98E4-43D6C5169261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82208A16-F966-449B-903E-44C43EA7CBAF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512D776E-5936-43D6-BBB1-4B97B2C7E1D9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CC0FD651-E338-4913-92E7-BDCFAE823F6D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194CB998-BC30-437A-946E-5166682C8171}"/>
              </a:ext>
            </a:extLst>
          </p:cNvPr>
          <p:cNvSpPr/>
          <p:nvPr/>
        </p:nvSpPr>
        <p:spPr>
          <a:xfrm>
            <a:off x="5435036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64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86F6468F-414D-45AB-88F9-EB61F3B451B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6B7EB9D2-9633-4D09-A779-E94994F365B6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275CABEA-9C03-4196-AEFB-2BB5FC5E688F}"/>
              </a:ext>
            </a:extLst>
          </p:cNvPr>
          <p:cNvSpPr/>
          <p:nvPr/>
        </p:nvSpPr>
        <p:spPr>
          <a:xfrm>
            <a:off x="5456020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67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1D7FD72-F091-4CF8-A4F7-B44671C5E359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F920AB4E-1607-4567-A65A-41CA08840F0B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3961FC5F-25F2-40E4-A974-924192EA366D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85AA92D6-24CD-45A7-B25B-0E4F6E9ED13C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DA018B20-3A17-4987-A175-C60D4971FC2A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55564497-D8AE-4721-A806-CB66BE690375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72C965CD-1B81-405E-A651-ABAE87917345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BA4ABCC4-4FAC-4213-9BE2-42EFA5F67969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92772CFA-5753-4DD1-8A45-E8A2C1BE39BD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59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6A8AB949-0342-4F2A-92DB-CD89622C024E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59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38E5778E-B000-42C3-BC7E-D359480D0695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626D6E29-5602-451B-BBCB-1A3908D6AD32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BD17B364-EB13-4797-8A20-AA16FCF827E8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385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Guainía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53DF87-D438-41B5-B1FA-83259E9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964642"/>
              </p:ext>
            </p:extLst>
          </p:nvPr>
        </p:nvGraphicFramePr>
        <p:xfrm>
          <a:off x="975573" y="1790579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2 -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Del Guainia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0C2660-23C9-47E6-8069-206FF9B3A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824183"/>
              </p:ext>
            </p:extLst>
          </p:nvPr>
        </p:nvGraphicFramePr>
        <p:xfrm>
          <a:off x="435205" y="2559321"/>
          <a:ext cx="11321590" cy="52806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Inírida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Puerto Inirida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0178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Guaviare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Promedio:62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F399083D-C3E9-4C75-9840-9BBF4962CDB1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D66C554-2F31-4BFA-A831-C59195A56D99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023BEDCE-D416-4CEA-8FA0-C44F694005BA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68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60869D0-F81B-4FB7-99D8-A103F8CC1A82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4D298773-F685-4BFD-BED1-BA87CF9C79B4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F184DB03-C9AC-43BA-9DB3-FD3C2E562E1C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60D8CB93-2C94-44F8-8B08-7D6E93AC73BE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A7E1177E-836E-4DDF-9F3E-368A8E3B08FA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E6D11F98-C24F-4CE9-BFD0-033492EFE51C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C8CAA98A-BE2C-4F31-AD0E-F610A2D54275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61C4F9A0-9E3F-4298-A274-EC6616283FCE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00698332-B744-4C48-8E92-8C5447EAA923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F5A8DF41-85D4-4BBA-BFAF-7B48EA9EF906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56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10713C37-0D6A-44A9-903A-312CCCAC3353}"/>
              </a:ext>
            </a:extLst>
          </p:cNvPr>
          <p:cNvSpPr/>
          <p:nvPr/>
        </p:nvSpPr>
        <p:spPr>
          <a:xfrm>
            <a:off x="5435036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79F32C20-436D-4AFB-A724-49BF0C52A7C6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6FF67504-3D4A-41EA-A99C-17D6D1E8DE45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CB2A3486-8ADF-44AE-9745-B020C39C5EA0}"/>
              </a:ext>
            </a:extLst>
          </p:cNvPr>
          <p:cNvSpPr/>
          <p:nvPr/>
        </p:nvSpPr>
        <p:spPr>
          <a:xfrm>
            <a:off x="5456020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A33D4362-0A30-4EFC-9111-0BBD71221307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E6AA41E1-156D-4087-9AEE-3DB282DA36B2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CD3519CF-FC71-48F2-912C-24092C39DC4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EBE2E2D8-08BD-4ECE-B14F-5D59D3D80380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82275069-1863-48B2-9831-4F46A7574178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6472B749-F55B-47C3-AEE6-272688775583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B904DDDD-8697-4927-A423-36FBEB407B62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E5E1523F-C06D-4C93-90A5-BB71CD9E642D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A38B21B2-5504-4F0A-9F04-DC6DAC20B925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F31D8078-BF74-4274-B2DA-61AC1314E2CA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57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56FCC88C-90E6-44EA-AD11-443279ABCEFC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7CB5C682-A09A-40CE-B5BE-FA6B26F1DC4D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9CABEE7D-86EB-4A2C-BB4C-5D5419342A51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1176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Guaviare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53DF87-D438-41B5-B1FA-83259E9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66815"/>
              </p:ext>
            </p:extLst>
          </p:nvPr>
        </p:nvGraphicFramePr>
        <p:xfrm>
          <a:off x="975573" y="1790579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2 -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Del Guaviare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0C2660-23C9-47E6-8069-206FF9B3A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127048"/>
              </p:ext>
            </p:extLst>
          </p:nvPr>
        </p:nvGraphicFramePr>
        <p:xfrm>
          <a:off x="435205" y="2559321"/>
          <a:ext cx="11321590" cy="138167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3908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José Del Guaviare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Jose Del Guaviare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G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Retorno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Retorno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Calamar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Calamar-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Guaviare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Miraflores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Miraflores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Guaviare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9089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Huila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Promedio:64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7FC7D78-571F-43A9-9AFB-FA95DEC0325F}"/>
              </a:ext>
            </a:extLst>
          </p:cNvPr>
          <p:cNvSpPr/>
          <p:nvPr/>
        </p:nvSpPr>
        <p:spPr>
          <a:xfrm>
            <a:off x="6031687" y="39425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B267925E-0162-42D0-BBEB-57202048499B}"/>
              </a:ext>
            </a:extLst>
          </p:cNvPr>
          <p:cNvSpPr/>
          <p:nvPr/>
        </p:nvSpPr>
        <p:spPr>
          <a:xfrm>
            <a:off x="5366819" y="6691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5F33EEC-6503-4420-BBF0-EC7A933A5411}"/>
              </a:ext>
            </a:extLst>
          </p:cNvPr>
          <p:cNvSpPr/>
          <p:nvPr/>
        </p:nvSpPr>
        <p:spPr>
          <a:xfrm>
            <a:off x="5478816" y="6912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67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76445EE1-7C42-4276-BB42-A45BC2A6D3E9}"/>
              </a:ext>
            </a:extLst>
          </p:cNvPr>
          <p:cNvSpPr/>
          <p:nvPr/>
        </p:nvSpPr>
        <p:spPr>
          <a:xfrm>
            <a:off x="5315489" y="29845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8F70BE7B-531C-44CE-AEEE-A97DCDF535B5}"/>
              </a:ext>
            </a:extLst>
          </p:cNvPr>
          <p:cNvSpPr/>
          <p:nvPr/>
        </p:nvSpPr>
        <p:spPr>
          <a:xfrm>
            <a:off x="6039568" y="4189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451994D4-359F-48A8-9654-49DDADD497B5}"/>
              </a:ext>
            </a:extLst>
          </p:cNvPr>
          <p:cNvSpPr/>
          <p:nvPr/>
        </p:nvSpPr>
        <p:spPr>
          <a:xfrm>
            <a:off x="5366098" y="18133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AED8E683-C224-438D-A712-EB65041A08DD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168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6402170E-3568-49CB-AE74-26AD6B808AE5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709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FBB47DC4-9D90-4CAC-B9DD-FC65562B38C0}"/>
              </a:ext>
            </a:extLst>
          </p:cNvPr>
          <p:cNvSpPr/>
          <p:nvPr/>
        </p:nvSpPr>
        <p:spPr>
          <a:xfrm>
            <a:off x="5308167" y="6286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DFFA4ACF-4954-47FA-BFEA-82970347F4CB}"/>
              </a:ext>
            </a:extLst>
          </p:cNvPr>
          <p:cNvSpPr/>
          <p:nvPr/>
        </p:nvSpPr>
        <p:spPr>
          <a:xfrm>
            <a:off x="5323771" y="17827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CB79A543-E9E3-4E0A-B4B9-9D6F99F7E2C2}"/>
              </a:ext>
            </a:extLst>
          </p:cNvPr>
          <p:cNvSpPr/>
          <p:nvPr/>
        </p:nvSpPr>
        <p:spPr>
          <a:xfrm>
            <a:off x="5283599" y="29362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D525EB65-7283-4BEA-BEF1-BA3448698588}"/>
              </a:ext>
            </a:extLst>
          </p:cNvPr>
          <p:cNvSpPr/>
          <p:nvPr/>
        </p:nvSpPr>
        <p:spPr>
          <a:xfrm>
            <a:off x="6039568" y="28843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1A475063-7D99-467B-998E-81ADCFBB0C4C}"/>
              </a:ext>
            </a:extLst>
          </p:cNvPr>
          <p:cNvSpPr/>
          <p:nvPr/>
        </p:nvSpPr>
        <p:spPr>
          <a:xfrm>
            <a:off x="5483763" y="18278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8AF5B91B-7CBE-41D9-83DE-124CDB338EC2}"/>
              </a:ext>
            </a:extLst>
          </p:cNvPr>
          <p:cNvSpPr/>
          <p:nvPr/>
        </p:nvSpPr>
        <p:spPr>
          <a:xfrm>
            <a:off x="5435036" y="30016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62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E2B727EE-8244-4D57-AEED-FA921AC4FE52}"/>
              </a:ext>
            </a:extLst>
          </p:cNvPr>
          <p:cNvSpPr/>
          <p:nvPr/>
        </p:nvSpPr>
        <p:spPr>
          <a:xfrm>
            <a:off x="6031687" y="58328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18CA8B22-109E-43A1-8654-6A362337A49A}"/>
              </a:ext>
            </a:extLst>
          </p:cNvPr>
          <p:cNvSpPr/>
          <p:nvPr/>
        </p:nvSpPr>
        <p:spPr>
          <a:xfrm>
            <a:off x="5335526" y="39206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42E2395B-D6A4-4AC7-A679-384BD708C4B7}"/>
              </a:ext>
            </a:extLst>
          </p:cNvPr>
          <p:cNvSpPr/>
          <p:nvPr/>
        </p:nvSpPr>
        <p:spPr>
          <a:xfrm>
            <a:off x="5456020" y="39533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54582571-1C70-417D-9C2A-F9C058FB25A7}"/>
              </a:ext>
            </a:extLst>
          </p:cNvPr>
          <p:cNvSpPr/>
          <p:nvPr/>
        </p:nvSpPr>
        <p:spPr>
          <a:xfrm>
            <a:off x="5348771" y="59000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638DE323-9929-4B91-BC00-3F415089B47E}"/>
              </a:ext>
            </a:extLst>
          </p:cNvPr>
          <p:cNvSpPr/>
          <p:nvPr/>
        </p:nvSpPr>
        <p:spPr>
          <a:xfrm>
            <a:off x="6039568" y="16180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B9554715-6DF2-4E3E-9D6D-10DBB8E2B8A0}"/>
              </a:ext>
            </a:extLst>
          </p:cNvPr>
          <p:cNvSpPr/>
          <p:nvPr/>
        </p:nvSpPr>
        <p:spPr>
          <a:xfrm>
            <a:off x="5350494" y="48802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409F7C8A-4D18-4838-9DD4-20CB1C332071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565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D6D8B936-D374-49BC-A18F-C6F7D8274DC5}"/>
              </a:ext>
            </a:extLst>
          </p:cNvPr>
          <p:cNvSpPr/>
          <p:nvPr/>
        </p:nvSpPr>
        <p:spPr>
          <a:xfrm>
            <a:off x="5289587" y="38879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8B2B3E47-B85B-4A31-B338-31CB352A96BE}"/>
              </a:ext>
            </a:extLst>
          </p:cNvPr>
          <p:cNvSpPr/>
          <p:nvPr/>
        </p:nvSpPr>
        <p:spPr>
          <a:xfrm>
            <a:off x="5304630" y="48361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8C8486F4-92AC-468E-AECD-B39736ED3842}"/>
              </a:ext>
            </a:extLst>
          </p:cNvPr>
          <p:cNvSpPr/>
          <p:nvPr/>
        </p:nvSpPr>
        <p:spPr>
          <a:xfrm>
            <a:off x="5291480" y="58674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E4425F62-6EEC-430A-A4AD-F05A93F2F9BE}"/>
              </a:ext>
            </a:extLst>
          </p:cNvPr>
          <p:cNvSpPr/>
          <p:nvPr/>
        </p:nvSpPr>
        <p:spPr>
          <a:xfrm>
            <a:off x="6039568" y="47593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687E788F-F96D-410C-BCFE-8BAE9BC0774B}"/>
              </a:ext>
            </a:extLst>
          </p:cNvPr>
          <p:cNvSpPr/>
          <p:nvPr/>
        </p:nvSpPr>
        <p:spPr>
          <a:xfrm>
            <a:off x="5483095" y="49098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59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C92D68BC-7004-4747-8A9C-18541E24F646}"/>
              </a:ext>
            </a:extLst>
          </p:cNvPr>
          <p:cNvSpPr/>
          <p:nvPr/>
        </p:nvSpPr>
        <p:spPr>
          <a:xfrm>
            <a:off x="5471063" y="59367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E90F4793-B535-4D13-88DD-CF0ED6A7DCA0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244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E24CCC3C-9805-442F-833E-E901F8FAF5DF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761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B9050544-FF79-4021-ABE1-4DD88E0D859D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243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0186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Huila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53DF87-D438-41B5-B1FA-83259E9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270958"/>
              </p:ext>
            </p:extLst>
          </p:nvPr>
        </p:nvGraphicFramePr>
        <p:xfrm>
          <a:off x="946544" y="1666396"/>
          <a:ext cx="10012977" cy="475497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1681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25578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Del Huila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0C2660-23C9-47E6-8069-206FF9B3A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701515"/>
              </p:ext>
            </p:extLst>
          </p:nvPr>
        </p:nvGraphicFramePr>
        <p:xfrm>
          <a:off x="435205" y="2280274"/>
          <a:ext cx="11321590" cy="4439346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3233618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262742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3750521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Neiva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Neiva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rowSpan="16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Garzón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Garzon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Yaguará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Yaguara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14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Baraya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Baraya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Isnos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Isnos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5124474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Villavieja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Villavieja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83339214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Guadalupe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Guadalupe - Huila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Rivera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Rivera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Iquira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Iquira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Palermo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Palermo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Pitalito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Pitalito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Plata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Plata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Gigante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Gigante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Paicol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Paicol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María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Santa Maria - Huila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Tesalia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Tesalia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Agustín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Agustin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0875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Huila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891054"/>
              </p:ext>
            </p:extLst>
          </p:nvPr>
        </p:nvGraphicFramePr>
        <p:xfrm>
          <a:off x="557753" y="1825625"/>
          <a:ext cx="11321590" cy="4613494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Tello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Tello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Argentina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Argentina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Suaza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Suaza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Timaná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Timana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Algeciras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Algeciras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Pital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Saladoblanco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Saladoblanco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Colombia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Teruel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Teruel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Tarqui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Tarqui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Altamira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Altamira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Elías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Elias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Acevedo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Acevedo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Hobo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Hobo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Nátaga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Nataga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Agrado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Palestina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Palestina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Oporapa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Oporapa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2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Antioquia 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Promedio:65</a:t>
            </a:r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71EAFAC-BF20-4799-BA37-57D81259E14B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6AB008E4-9750-4EA1-8000-F5C58E9C59E8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561B0CE-9ADD-43EC-89EA-0B033694490F}"/>
              </a:ext>
            </a:extLst>
          </p:cNvPr>
          <p:cNvSpPr/>
          <p:nvPr/>
        </p:nvSpPr>
        <p:spPr>
          <a:xfrm>
            <a:off x="5437392" y="65642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67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879846B-16D8-40FF-A9A4-044F3FE3B56F}"/>
              </a:ext>
            </a:extLst>
          </p:cNvPr>
          <p:cNvSpPr/>
          <p:nvPr/>
        </p:nvSpPr>
        <p:spPr>
          <a:xfrm>
            <a:off x="5326710" y="2970633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1E10090A-35D4-4E7F-A12D-1FF0733EC7F3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B5285AD3-94B4-46C9-91FD-6A9EE0B3D9AF}"/>
              </a:ext>
            </a:extLst>
          </p:cNvPr>
          <p:cNvSpPr/>
          <p:nvPr/>
        </p:nvSpPr>
        <p:spPr>
          <a:xfrm>
            <a:off x="5381014" y="182106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01679DD0-CB0D-431B-8F06-2FBF770988FC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319E8B9-86A5-4BDD-BC9D-2775573C487C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451F6BA0-0651-4058-BFA6-BA99ED2B0ACB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6A681FFD-2CAE-424D-B76B-A92B3A6CB11D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0AD2910B-5E1D-4A11-9BC1-22E947C6D473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2396942B-6F86-442C-8114-04866F12F789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70DA25F8-CD5F-4850-ACEC-C728C465F5CA}"/>
              </a:ext>
            </a:extLst>
          </p:cNvPr>
          <p:cNvSpPr/>
          <p:nvPr/>
        </p:nvSpPr>
        <p:spPr>
          <a:xfrm>
            <a:off x="5430620" y="1845807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62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EC2F582A-B3E2-4C0E-932B-74370138D8A0}"/>
              </a:ext>
            </a:extLst>
          </p:cNvPr>
          <p:cNvSpPr/>
          <p:nvPr/>
        </p:nvSpPr>
        <p:spPr>
          <a:xfrm>
            <a:off x="5382028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AF1841D3-9215-4539-AE84-D1F6586B6374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65DF09A0-0ADA-4494-9EBC-1B6AE2F03581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8C3DF3E8-87EB-4993-8343-A2C751F9E2D6}"/>
              </a:ext>
            </a:extLst>
          </p:cNvPr>
          <p:cNvSpPr/>
          <p:nvPr/>
        </p:nvSpPr>
        <p:spPr>
          <a:xfrm>
            <a:off x="5403012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916FE19E-6DD3-4327-B17B-7664FA068C09}"/>
              </a:ext>
            </a:extLst>
          </p:cNvPr>
          <p:cNvSpPr/>
          <p:nvPr/>
        </p:nvSpPr>
        <p:spPr>
          <a:xfrm>
            <a:off x="5335525" y="593298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4B0865BB-8370-40BC-BDFC-1A438D38E52E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78EE2572-EDBB-47E9-B4BF-E43F859141EE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C5D1B8CB-3E61-4261-A9B3-075B3A65F7B6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4088" y="4884338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A8B29184-B6B7-43F3-9886-6230E9F0E57E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B961F93B-B1DF-4EB6-983C-B34D5949D070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0AFBB3C7-D45C-477C-81D6-463F4B18F384}"/>
              </a:ext>
            </a:extLst>
          </p:cNvPr>
          <p:cNvSpPr/>
          <p:nvPr/>
        </p:nvSpPr>
        <p:spPr>
          <a:xfrm>
            <a:off x="5293198" y="5895253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81CB23EE-5537-42D7-B027-3A5B4EE5D28F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CCE2A850-8E87-4677-A414-5111AC5731CC}"/>
              </a:ext>
            </a:extLst>
          </p:cNvPr>
          <p:cNvSpPr/>
          <p:nvPr/>
        </p:nvSpPr>
        <p:spPr>
          <a:xfrm>
            <a:off x="5403012" y="488512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1795187A-30A1-40BE-9FAD-05A83A965547}"/>
              </a:ext>
            </a:extLst>
          </p:cNvPr>
          <p:cNvSpPr/>
          <p:nvPr/>
        </p:nvSpPr>
        <p:spPr>
          <a:xfrm>
            <a:off x="5391551" y="5950578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637E94DA-DE01-40DA-8030-370DB3380FE5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82202291-63AE-4783-8456-DBCD37E326CB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A83E81A3-AAA1-4220-BBF2-3449307449A0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884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La Guajira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Promedio:62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474AFE0-6245-43D5-B933-A6F05B23226C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BE9A2030-8ECC-47C5-B75C-46D98169B4C2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80874C67-C4F6-4498-86C9-92046070E325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66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441810F3-25D0-45C4-9044-E5346BA7838D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EBF8A30-5192-4F5D-A687-4AE7CD845DF4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B86D71E1-FCBE-45A6-9D3C-ED2AFC6BC7B0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B2EFFF73-B257-4407-AAC9-F52EDF5AAC1C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DE60C4C7-77ED-4DA6-A873-FDB32831BD46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82C30091-AFD2-4BDB-B099-A6D21B7C5C25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BF08C93D-9D52-4D85-BDCE-581DC8911086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C2C34C6F-01D7-462C-8083-295030031EFE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C43F21E9-DB05-4BCA-B070-C7C8308A66E2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104916CE-C73F-42D1-B386-B8CCF25813FC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57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700232A7-4163-4F3E-8339-C16D38053EF8}"/>
              </a:ext>
            </a:extLst>
          </p:cNvPr>
          <p:cNvSpPr/>
          <p:nvPr/>
        </p:nvSpPr>
        <p:spPr>
          <a:xfrm>
            <a:off x="5435036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B7244AF1-3AAE-475C-A5B4-4D89E82E42F4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0ED776A8-8922-437D-82E4-702A65A37DD8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604D96A5-5CF2-4F10-B0D4-7664C5D261A9}"/>
              </a:ext>
            </a:extLst>
          </p:cNvPr>
          <p:cNvSpPr/>
          <p:nvPr/>
        </p:nvSpPr>
        <p:spPr>
          <a:xfrm>
            <a:off x="5456020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59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0489EB2E-A03A-4F3B-8A69-A9018ACA6050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5588DF19-32BD-4AEA-85E4-5109184D067A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88147FFE-20D7-422D-B4B6-FACDD1F00ED3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4775912F-C5AE-4C64-9333-9FBDD259A78C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44822D40-DE97-4F4E-86E5-19EF184E9B2A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3B78F55C-77F3-467A-B5DD-F8B973DAF9DE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20D2F5D7-E099-476F-AE40-A73C5BB60921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E63FF3CC-4F1B-4509-AF5D-1BD7D33AE416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F820556D-F360-4738-BFE7-BD0A6512EC85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58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33E176CB-A7B8-4293-9F71-11EFAED9EAC8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58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56ABA227-80E4-4F33-B225-41E6B739039F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FAE427AA-86A4-4B53-818C-94C6ED931AF2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AB041B6F-3332-491D-A970-FD082E5C3C46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2335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La Guajira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53DF87-D438-41B5-B1FA-83259E9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190021"/>
              </p:ext>
            </p:extLst>
          </p:nvPr>
        </p:nvGraphicFramePr>
        <p:xfrm>
          <a:off x="975573" y="1790579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2 -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 La Guajira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0C2660-23C9-47E6-8069-206FF9B3A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817761"/>
              </p:ext>
            </p:extLst>
          </p:nvPr>
        </p:nvGraphicFramePr>
        <p:xfrm>
          <a:off x="435205" y="2559321"/>
          <a:ext cx="11321590" cy="397654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Albania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Albania  Guajira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Barrancas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Barrancas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Urumita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Urumita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Hatonuevo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Hato Nuevo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Riohacha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Distrital Especial,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Turistico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Cultural De Riohacha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Fonseca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Fonseca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Distracción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Distraccion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Jagua Del Pilar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Jagua Del Pilar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Maicao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Maicao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Manaure -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Guajira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Villanueva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Villanueva - Guajira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 Del Cesar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Juan Del Cesar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Uribia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Uribia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Molino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Molino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G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Dibulla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Dibulla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3473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Magdalena 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Promedio:61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3D315D30-EA33-4C29-A375-DDB66EE8F98A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83628EB-05CF-4ECE-8AD9-D27462CA50BB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B792D3B-AE8B-42F3-9871-FF431FFF9663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EDB67A55-60F0-4DFF-AF58-654338C694C0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541C0C53-D1CC-45B0-90FC-71ECF5838464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25FFC3A5-E4F4-4DEA-9B3C-74CBF0218F59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81461E66-7FC7-4755-8D0A-FC9423660BF4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8A732C14-90B8-4CDD-BD6A-43B5351F28F3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385BC819-1C2B-4CCF-BFC7-C7E18ECEF906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1B8734FC-986B-411D-B0E0-E58DDB3BB526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25AF2909-3971-4BDE-8324-B4E5D36EF68E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F0D94960-EAED-46F8-8E44-4EED9077B3B4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E4590231-E425-458B-80E2-F7F91F4D211C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AFF44B9E-9161-4FF1-89AA-1B8E076360EE}"/>
              </a:ext>
            </a:extLst>
          </p:cNvPr>
          <p:cNvSpPr/>
          <p:nvPr/>
        </p:nvSpPr>
        <p:spPr>
          <a:xfrm>
            <a:off x="5435036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416B6E78-7B55-4EEF-8858-2109C52B9C7C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F9BD1819-0CB2-40E0-B296-5227517C6B31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F915319E-7176-4CBC-9068-71538AD74B23}"/>
              </a:ext>
            </a:extLst>
          </p:cNvPr>
          <p:cNvSpPr/>
          <p:nvPr/>
        </p:nvSpPr>
        <p:spPr>
          <a:xfrm>
            <a:off x="5456020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D19A3AD4-121A-4EC7-A196-C0D37E74BE52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DFD8DE91-3654-40AF-9B06-B3DCC1988F18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ED8E26EE-5F9F-4BE9-87C6-E4B9BC891033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D9B7D077-3A09-462C-BB4D-1F7D9790CAFA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012D0024-EA2C-46AB-AF0F-DDC37A9F02F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1EBA00CF-3A28-429E-AB35-B1CE3F25C4EF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9C0F01FE-2DBC-4BD2-9C96-9C8931247B90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EFBE3A76-D2B3-4B73-9C25-FEB3CCA30579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F0FBC46C-D520-445E-9666-BE23A557CDCB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59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2DB0C075-23C0-4DEE-8963-E1A52229B0A5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3E444F33-9F4A-4527-BE18-7B490DAB8233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B1A04558-5410-4A6B-85E6-CE4E672A1CA3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C07C74B9-6D74-4242-BC1E-0253C2B62249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2110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Magdalena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53DF87-D438-41B5-B1FA-83259E9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15150"/>
              </p:ext>
            </p:extLst>
          </p:nvPr>
        </p:nvGraphicFramePr>
        <p:xfrm>
          <a:off x="975573" y="1790579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Del Magdalena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0C2660-23C9-47E6-8069-206FF9B3A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14684"/>
              </p:ext>
            </p:extLst>
          </p:nvPr>
        </p:nvGraphicFramePr>
        <p:xfrm>
          <a:off x="435205" y="2559321"/>
          <a:ext cx="11321590" cy="4097566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017709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3077029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055321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17270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Marta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Distrital De Santa Marta, Distrito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Turistico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Cultural 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Historico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Fundacion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Ciénaga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Cienaga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Magdalena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Plato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Salamina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Salamina - 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Pivijay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Pivijay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Zona Bananera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Zona Bananera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Algarrobo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Algarrobo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Piñon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Piñon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Aracataca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Aracataca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Pedraza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Pedraza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Retén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Reten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Bárbara De Pinto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Santa Barbara De Pinto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Ana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Santa Ana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271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Magdalena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24182"/>
              </p:ext>
            </p:extLst>
          </p:nvPr>
        </p:nvGraphicFramePr>
        <p:xfrm>
          <a:off x="557753" y="1825625"/>
          <a:ext cx="11321590" cy="284209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2402060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3715936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Guamal Magdalena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Pijiño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 Carmen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Pijiño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 Carmen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Banco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Banco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Sitionuevo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Sitionuevo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G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Sabanas De San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Angel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Sabanas De San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Angel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Ariguaní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Ariguani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Chibolo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Chivolo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Nueva Granada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Nueva Granada - 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Zenón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Zenon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Sebastián De Buenavista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Sebastian De Buenavista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Zapayán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Zapayan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9290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Meta  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Promedio:67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C4A6294-06DA-43F7-8A71-1691E3005A75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2CA440E8-E438-4581-91F3-B2E85A59E253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BA4CB44-5155-461F-A54C-7D9DE92FA660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73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C4B5F603-DAE4-4B64-BD34-C2847DBFE0DF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64720A59-B486-499A-856B-EE1062DBE657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5123DBED-A919-487B-B58D-144A9302B13B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04F82321-2C41-4E35-AF4D-9FF27E045261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077B33B0-EEE7-47DE-81E5-DE6BDD65FA1A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CE04E3E7-BCCE-4EC6-B438-26C68D9F31B7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11A57F08-72C4-4FDD-9B61-BA144519C7F2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36541E59-675E-4472-AFE0-648CCE25F557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48A0F071-9A2C-41A4-82D4-C155F3C662F8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E7F5FBA3-FDDD-4B14-B00A-CAE88CF4414D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62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1040E7E7-0CB6-43BA-B6C6-3A6D7286E013}"/>
              </a:ext>
            </a:extLst>
          </p:cNvPr>
          <p:cNvSpPr/>
          <p:nvPr/>
        </p:nvSpPr>
        <p:spPr>
          <a:xfrm>
            <a:off x="5435036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64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161F13BF-3943-469D-B69E-7036491D99BF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E4F8760E-CB49-4C71-8B9C-7790C9781BEC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202639BB-9858-4107-95B5-E6E1D88455F0}"/>
              </a:ext>
            </a:extLst>
          </p:cNvPr>
          <p:cNvSpPr/>
          <p:nvPr/>
        </p:nvSpPr>
        <p:spPr>
          <a:xfrm>
            <a:off x="5456020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64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4A5525A-83A5-4A4A-841D-4B0032377A90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57EE14E7-56C0-40E0-8D99-608BE30556DD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2482E9B7-5705-4484-B1BD-2E4AD3B1226B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565F8489-13B8-45DF-BECD-6D902972DF2B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4F5F2727-4240-41E8-9096-08638B7321F3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7B536216-4C38-4D69-84CC-20A9373CB988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25761CB5-FD4F-4296-8320-9D5852EE58AD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55DB5151-75DE-4738-BBF0-9780AEEEF9E0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550BE2DB-EC55-4695-9C6B-7528627581E6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62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9401DD19-7AFC-43DE-961B-4193391AAE22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38693AE8-8D2A-46D4-BC02-6A7952268AF4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1FCBF4E1-F3AA-4891-843D-330F8CC65706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1A671B48-9330-4C22-B0D5-95B68EB9C226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9429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Meta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53DF87-D438-41B5-B1FA-83259E9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921869"/>
              </p:ext>
            </p:extLst>
          </p:nvPr>
        </p:nvGraphicFramePr>
        <p:xfrm>
          <a:off x="975573" y="1790579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Del Meta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0C2660-23C9-47E6-8069-206FF9B3A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33608"/>
              </p:ext>
            </p:extLst>
          </p:nvPr>
        </p:nvGraphicFramePr>
        <p:xfrm>
          <a:off x="435205" y="2559321"/>
          <a:ext cx="11321590" cy="397654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959652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3280229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356183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Castilla La Nueva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Castilla La Nueva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Acacías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Acacias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Villavicencio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Villavicencio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Guamal - Meta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Cumaral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Cumaral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Carlos De Guaroa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Carlos De Guaroa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Cabuyaro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Cabuyaro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Restrepo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Restrepo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Granada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Granada - Meta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López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Puerto Lopez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Castillo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Castillo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Cubarral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Cubarral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Lejanías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Lejanias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Mesetas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Mesetas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Concordia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Puerto Concordia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7485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Meta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519774"/>
              </p:ext>
            </p:extLst>
          </p:nvPr>
        </p:nvGraphicFramePr>
        <p:xfrm>
          <a:off x="557753" y="1825625"/>
          <a:ext cx="11321590" cy="2825889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221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352848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Martín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Martin De Los Llanos Meta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831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Fuente De Oro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Fuente De Oro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831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Gaitán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Puerto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Gaitan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831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Barranca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Upía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Barranca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831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 De Arama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Juan De Arama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831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Vistahermosa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Vista Hermosa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831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Dorado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Dorado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831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Puerto Rico - Meta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3531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Lleras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Puerto Lleras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2953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G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Uribe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Uribe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8953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Nariño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Promedio:61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08EAD13E-1E69-48BF-B09A-8416D86C0949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0A59E0A3-6D65-43CD-80AE-4CC642818E1D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F1ADF51-8826-4A88-8204-CCA4FB5EF55E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62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51BA282C-99A7-444C-9E91-0D0631950A6B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315337B2-6B5D-4453-B3BE-7BC356A1DD0F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340C313A-D688-4A2D-87C6-329B1BE7975E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2939794A-7F51-4F60-8B85-73D8B3037ADA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1DB22316-CE90-4779-ABC9-BD88877271EB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B4D1D426-C3D8-4A99-9452-28E5B6314A89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3EA712C2-3E83-49AF-9B72-30CFE390095A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54DC94A8-53A2-4DC1-90A6-9A6C3C761206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2B3F513D-A822-4E9F-8404-D7D8FA50E49A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FE686289-569A-4F3F-BCF8-9D72E29D6BC9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A7E69BFD-8540-4853-8C78-E3FB29616D92}"/>
              </a:ext>
            </a:extLst>
          </p:cNvPr>
          <p:cNvSpPr/>
          <p:nvPr/>
        </p:nvSpPr>
        <p:spPr>
          <a:xfrm>
            <a:off x="5435036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28537175-098C-4E86-9488-FBC613D0466B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4C1D7850-094A-48C3-8854-4937CF3B6823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FAAAAE20-1251-49CB-B0F6-4F48B583D641}"/>
              </a:ext>
            </a:extLst>
          </p:cNvPr>
          <p:cNvSpPr/>
          <p:nvPr/>
        </p:nvSpPr>
        <p:spPr>
          <a:xfrm>
            <a:off x="5456020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59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2A838F9-5A39-4869-85CB-D08C06B9C661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C628B53E-38C6-4528-B8A2-365186F8462F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868E2C09-C126-43F3-B8BE-C53F1CABA04D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01754ADA-260D-483B-AB4A-90334F521BDD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21E36E3D-1FAA-479D-A290-48E6709BC9E8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A2D2EE14-9C8B-4C20-A464-33AB1B657B50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2A1691B8-F98E-4E56-A03F-BBA524B4F437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FD3888D3-FB7A-4063-A7FE-9FAC900C7468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78C1B1FF-086D-4ABF-AE47-29F1806B01ED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58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0FC069E0-D70C-4D9D-8FD8-525246084EE4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59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ED69F141-B175-41AF-9026-F09DD8CD144D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05DEDCEE-29DB-4ADD-8B50-BC395608EC56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11BAAB2B-F85F-46E1-AB8F-A3E40E263BD7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3416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Nariño </a:t>
            </a:r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- Alcaldías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53DF87-D438-41B5-B1FA-83259E9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5577"/>
              </p:ext>
            </p:extLst>
          </p:nvPr>
        </p:nvGraphicFramePr>
        <p:xfrm>
          <a:off x="975573" y="1790579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 Nariño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0C2660-23C9-47E6-8069-206FF9B3A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926996"/>
              </p:ext>
            </p:extLst>
          </p:nvPr>
        </p:nvGraphicFramePr>
        <p:xfrm>
          <a:off x="435205" y="2559321"/>
          <a:ext cx="11321590" cy="401667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976691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3339547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979294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7153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Pasto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rowSpan="14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Cumbal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Cumbal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Nariño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Puerres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Imués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Imues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Consaca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Consaca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Guachucal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Guachucal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Chachagüí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Chachagüi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Ipiales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Ipiales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Túquerres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Tuquerres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Tumaco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Tumaco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Gualmatán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Gualmatan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Funes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Sandoná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Sandona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Sapuyes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Sapuyes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26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97433" y="143429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Antioquia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874446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62EE06E-DB0C-4D58-A220-76DD050C6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329201"/>
              </p:ext>
            </p:extLst>
          </p:nvPr>
        </p:nvGraphicFramePr>
        <p:xfrm>
          <a:off x="1097433" y="1738580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Gobernaciones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Gobernación de Antioquia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DC4AF7EF-982A-4AF0-B0B0-0A861FC77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504129"/>
              </p:ext>
            </p:extLst>
          </p:nvPr>
        </p:nvGraphicFramePr>
        <p:xfrm>
          <a:off x="435205" y="2422646"/>
          <a:ext cx="11321590" cy="4291925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2100604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747390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318393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6"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Robusto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6"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Entorno de desarrollo 1 - Alcaldías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Envigado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Envigado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88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 err="1">
                          <a:effectLst/>
                        </a:rPr>
                        <a:t>Itagui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</a:t>
                      </a:r>
                      <a:r>
                        <a:rPr lang="es-CO" sz="1400" u="none" strike="noStrike" dirty="0" err="1">
                          <a:effectLst/>
                        </a:rPr>
                        <a:t>Itagüi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79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Medellín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</a:t>
                      </a:r>
                      <a:r>
                        <a:rPr lang="es-CO" sz="1400" u="none" strike="noStrike" dirty="0" err="1">
                          <a:effectLst/>
                        </a:rPr>
                        <a:t>Medellin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76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Copacabana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Copacabana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75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Sabaneta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Sabaneta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74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Guarne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Guarne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74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Girardota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Girardota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72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La Ceja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Alcaldía Municipal De La Ceja Del Tambo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72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San Pedro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San Pedro De Los Milagros - Antioquia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72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Rionegro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err="1">
                          <a:effectLst/>
                        </a:rPr>
                        <a:t>Alcaldía</a:t>
                      </a:r>
                      <a:r>
                        <a:rPr lang="pt-BR" sz="1400" u="none" strike="noStrike" dirty="0">
                          <a:effectLst/>
                        </a:rPr>
                        <a:t> Municipal De </a:t>
                      </a:r>
                      <a:r>
                        <a:rPr lang="pt-BR" sz="1400" u="none" strike="noStrike" dirty="0" err="1">
                          <a:effectLst/>
                        </a:rPr>
                        <a:t>Rionegro</a:t>
                      </a:r>
                      <a:r>
                        <a:rPr lang="pt-BR" sz="1400" u="none" strike="noStrike" dirty="0">
                          <a:effectLst/>
                        </a:rPr>
                        <a:t> - </a:t>
                      </a:r>
                      <a:r>
                        <a:rPr lang="pt-BR" sz="1400" u="none" strike="noStrike" dirty="0" err="1">
                          <a:effectLst/>
                        </a:rPr>
                        <a:t>Antioquia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68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Caldas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Caldas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68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La Estrella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Alcaldía Municipal De La Estrella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68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 err="1">
                          <a:effectLst/>
                        </a:rPr>
                        <a:t>Guatape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</a:t>
                      </a:r>
                      <a:r>
                        <a:rPr lang="es-CO" sz="1400" u="none" strike="noStrike" dirty="0" err="1">
                          <a:effectLst/>
                        </a:rPr>
                        <a:t>Guatape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66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Retiro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Alcaldía Municipal De El Retiro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65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San Carlos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San Carlos - Antioquia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57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Bello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Alcaldía Municipal De Bello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55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5888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Nariño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618195"/>
              </p:ext>
            </p:extLst>
          </p:nvPr>
        </p:nvGraphicFramePr>
        <p:xfrm>
          <a:off x="557753" y="1825625"/>
          <a:ext cx="11321590" cy="4836379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4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Potosí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Potosi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Florida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Florida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Pablo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Pablo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Tangua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Tangua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Yacuanquer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Yacuanquer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Bernardo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Bernardo - 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Samaniego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Samaniego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Peñol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Peñol - 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Ospina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Ospina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Llanada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Llanada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Belén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Belen - 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Iles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Cumbitara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Cumbitara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Tablón De Gómez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Tablon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Nariño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Guaitarilla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Guaitarilla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Arboleda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Arboleda 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Cruz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Cruz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Ricaurte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Ricaurte - 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18696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Tambo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Tambo - Nariño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7741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Nariño </a:t>
            </a:r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- Alcaldías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9288"/>
              </p:ext>
            </p:extLst>
          </p:nvPr>
        </p:nvGraphicFramePr>
        <p:xfrm>
          <a:off x="557753" y="1825625"/>
          <a:ext cx="11321590" cy="4670749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Francisco Pizarro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Francisco Pizarro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Cuaspud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Cuaspud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Santacruz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Santacruz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 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Guachaves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Policarpa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Policarpa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Cordoba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Mallama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Mallama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Aldana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Aldana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Linares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Lorenzo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Lorenzo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Pupiales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Pupiales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Alban  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Buesaco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Buesaco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Barbacoas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Barbacoas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G - Alcaldías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Providencia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Providencia - Nariño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Unión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Union 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Leiva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Tola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Tola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Charco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Charco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9792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Nariño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580528"/>
              </p:ext>
            </p:extLst>
          </p:nvPr>
        </p:nvGraphicFramePr>
        <p:xfrm>
          <a:off x="557753" y="1825625"/>
          <a:ext cx="11321590" cy="2379286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G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Magüi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Magüi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Payan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Colon Genova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Contadero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Contadero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Rosario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Rosario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Roberto Payán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Roberto Payan (San Jose)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Bárbara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Santa Barbara  (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Iscuande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- 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Pedro De Cartago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Pedro De Cartago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Mosquera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Mosquera - 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Andes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Los Andes Sotomayor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0476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Norte de Santander 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Promedio:63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D1C3622-B634-4774-8B3E-05AF27D4C782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6467460F-1F8A-4265-89B7-CD442BFD1F77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56B63201-A304-4303-A885-68D53502AD8B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66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116CBC53-FEB5-45D7-9534-E457762D96C0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5D852BB7-864D-4D5D-A1AE-958C9B946BDA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28C083A9-7475-4C20-A2EA-F9D6CBCD11EA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A7D18042-7FE7-46FB-A180-2C5864AA40CE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00ACED58-68EF-482B-9C73-7BA8D5676B50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DD6FB78B-5994-4CFE-AEFC-47275987FA5C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83876F39-9B3A-43CB-A919-BE4DFDA3F03E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D78F309E-71B6-4CA5-A480-882C18952A36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F0FCFFF4-6F51-464E-8855-FFC6F9348A2D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94E81506-94A7-4260-90FA-282C2EABDD90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59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6D0A5CB8-5A12-4662-9567-421C4BEB719C}"/>
              </a:ext>
            </a:extLst>
          </p:cNvPr>
          <p:cNvSpPr/>
          <p:nvPr/>
        </p:nvSpPr>
        <p:spPr>
          <a:xfrm>
            <a:off x="5464804" y="3031156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DBE78419-0984-494B-96F1-EFBB0897C888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EA58B767-7074-4921-8F33-F5AD0091FEFA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A26686D5-5837-4931-93A1-9273AFFD6777}"/>
              </a:ext>
            </a:extLst>
          </p:cNvPr>
          <p:cNvSpPr/>
          <p:nvPr/>
        </p:nvSpPr>
        <p:spPr>
          <a:xfrm>
            <a:off x="5456020" y="3940642"/>
            <a:ext cx="505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610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352A90B2-5994-4C14-ABF8-A25C2A3A44F2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7F3E50AD-2B95-40C1-8C4B-93CC977DBF08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BC257799-E99B-4F78-A101-00DB899927E7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E6DD5EB7-0053-4166-883F-73D18495F119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E2EAA98A-8585-48B2-B6B9-3070D25652A9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BD87EA55-A974-41A1-A528-C2D82F191004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B696D8E0-CDB2-4AA3-9ED1-AE69AAFA6C4E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44283477-6E12-4452-9818-E1705A07174A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82ED5ABF-A8C5-47C3-B6A5-A0F7A286482A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423094DF-9D28-469F-A247-C0060B56467F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59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9A7427E1-D689-4E83-91CC-76C7B01A57EB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EDB05F82-CDC3-4C3D-8D99-1979AA1F4FBE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A3DC6060-99F1-4151-B0AA-7F0AB29044B0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673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Norte de Santander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53DF87-D438-41B5-B1FA-83259E9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439851"/>
              </p:ext>
            </p:extLst>
          </p:nvPr>
        </p:nvGraphicFramePr>
        <p:xfrm>
          <a:off x="975573" y="1790579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2 -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Del Norte De Santander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0C2660-23C9-47E6-8069-206FF9B3A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589739"/>
              </p:ext>
            </p:extLst>
          </p:nvPr>
        </p:nvGraphicFramePr>
        <p:xfrm>
          <a:off x="435205" y="2559321"/>
          <a:ext cx="11321590" cy="409343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6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Jose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Cucuta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Patios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Los Patios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78201514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Ocaña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Ocaña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105979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 Del Rosario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Villa Del Rosario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8341344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Pamplona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Pamplona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Cácota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Cacota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Cucutilla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Cucutilla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Santander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Puerto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Herrán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Herran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Arboledas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Arboledas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Mutiscua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Mutiscua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Bochalema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Bochalema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Labateca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Labateca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Lourdes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Lourdes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Pamplonita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Pamplonita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Salazar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Salazar De Las Palmas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6245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Norte de Santander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96736"/>
              </p:ext>
            </p:extLst>
          </p:nvPr>
        </p:nvGraphicFramePr>
        <p:xfrm>
          <a:off x="557753" y="1753697"/>
          <a:ext cx="11321590" cy="4556239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Playa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Playa De Belen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Cayetano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Cayetano - Norte De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Chinácota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Chinacota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Tibú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Tibu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Chitagá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Chitaga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Toledo - Norte De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Ragonvalia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Ragonvalia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 Caro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Villa Caro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Gramalote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Gramalote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Zulia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Zulia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2164476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Abrego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Abrego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7637661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Bucarasica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Bucarasica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Durania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Carmen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Carmen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Esperanza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Esperanza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Calixto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Calixto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Santo Domingo De Silos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Sardinata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Sardinata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4211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Norte de Santander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760580"/>
              </p:ext>
            </p:extLst>
          </p:nvPr>
        </p:nvGraphicFramePr>
        <p:xfrm>
          <a:off x="557753" y="1753697"/>
          <a:ext cx="11321590" cy="1685077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G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Cachirá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Cachira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Tarra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Tarra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Hacarí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Hacari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Santiago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Santiago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Teorama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Teorama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Convencion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6356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Putumayo 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Promedio:62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3E6F739-9987-476A-8D08-B70C6987702A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F39B1764-BE71-4AA8-A8F8-7635A73B6C77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7517C18F-F383-4D74-84EA-85C0824AD7FF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978CEE6F-135F-44F5-B495-ADB3629F5FC0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D3F87F8-5B06-4956-B643-1311D48F7AF6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4C4267F8-99F2-4655-BE9C-B940980E148A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E9D7818F-7D42-472E-BCA6-2198C877AF3C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76C244BD-E2B6-4C4C-A16E-DF4584BFAAEC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52F76DAE-5495-4A73-B745-77BBDEA5786B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B2C312D4-77D8-458E-B1E9-AA65F262E556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A34425E4-64A0-4206-A586-376A579E7903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D7AB3C29-FB19-4093-906A-7D514502298A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634CB12D-63CD-4AF2-96AB-BC1B7446F245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64998B7B-E5C5-4EA0-BDE7-C1640446F3AB}"/>
              </a:ext>
            </a:extLst>
          </p:cNvPr>
          <p:cNvSpPr/>
          <p:nvPr/>
        </p:nvSpPr>
        <p:spPr>
          <a:xfrm>
            <a:off x="5435036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00CA273-7DF6-4A30-B7FA-953D9749FF27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3F49231B-777C-4D2A-984A-400CC63FCF0A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DD1AE4F9-A81F-4765-9FAE-A27B281EAA89}"/>
              </a:ext>
            </a:extLst>
          </p:cNvPr>
          <p:cNvSpPr/>
          <p:nvPr/>
        </p:nvSpPr>
        <p:spPr>
          <a:xfrm>
            <a:off x="5456020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91B0BA24-00F9-4DA8-85A4-B023303A9B27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34D3D2B1-C874-46F9-9127-9111ADA0B212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A30C2415-6406-4330-982A-94F69733CF3E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24AA2168-9313-4298-9067-E4AF58285798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9865FDBA-4362-4BE1-8F47-60EAB3D38B4D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CF61F456-035D-4631-B89F-F920A49A9D8B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CE8FD831-F94B-4943-8FC8-CFC8101F748A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BBDB92AF-1084-4399-ADB2-DABC18D213C0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C2114622-A336-405F-B60F-0A9466973F67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2614F28D-F061-4429-AC1B-7D41CA6D29D3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E7EEB705-D9FE-4C63-800A-EE5764BC3149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FB381BE0-F1A1-4CF2-9E1B-FE9F4BD871E4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A2C68BE4-6CB9-4961-BBA7-9B7BE19ECC28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8361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Putumayo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53DF87-D438-41B5-B1FA-83259E9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451486"/>
              </p:ext>
            </p:extLst>
          </p:nvPr>
        </p:nvGraphicFramePr>
        <p:xfrm>
          <a:off x="975573" y="1790579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2 -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Del Putumayo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51482F9-E687-4212-8152-B2B793DEB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735448"/>
              </p:ext>
            </p:extLst>
          </p:nvPr>
        </p:nvGraphicFramePr>
        <p:xfrm>
          <a:off x="435205" y="2559321"/>
          <a:ext cx="11321590" cy="3399224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Colón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Colon  Putumayo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Mocoa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Mocoa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Orito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Orito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Asís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Puerto Asis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Sibundoy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Sibundoy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Francisco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Francisco - Putumayo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Santiago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Santiago - Putumayo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Villagarzón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Villagarzon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Del Guamuez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Valle Del Guamuez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Miguel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Miguel - Putumayo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Caicedo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Puerto Caicedo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G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Guzmán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Puerto Guzman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Leguízamo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Puerto Leguizamo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1012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Quindío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Promedio:65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F1735E07-8431-4F69-BBCD-1E257344DFBD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B25D5B0B-A38A-4581-9E99-1539EFE13B8C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03717238-EA01-48AE-985A-D169BD47F701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69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3BDEC636-1F49-44B0-8730-F432C719C861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CE820EF9-869E-4B4F-898B-83F03C5C421D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CC89F441-6D02-4D53-9791-5CF0D1E45359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DAB4B224-1FCE-4ED1-B39D-752F87372898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8952C6BC-77E5-415E-B9A0-2AE8276C9341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112C96B6-83DE-4622-8BA2-9A9D334BC399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97F22BC7-80A4-47C8-B1D6-76A25AC96C24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FD7B3423-756C-40BE-808A-27048CCD1EC2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B5185723-EEF7-4A55-8068-17E90C6908F1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A89CC411-9047-48D3-84D2-D165CE68F437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EA73E54-6B88-421C-A8CF-1102A26188AD}"/>
              </a:ext>
            </a:extLst>
          </p:cNvPr>
          <p:cNvSpPr/>
          <p:nvPr/>
        </p:nvSpPr>
        <p:spPr>
          <a:xfrm>
            <a:off x="5435036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D6586D47-BB46-4449-85F6-0E9C0A52977A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49BF9E43-42C2-47EE-904E-35801DE8C6B5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EC3E4F8A-1344-45DA-9F99-ABBFCF895BE2}"/>
              </a:ext>
            </a:extLst>
          </p:cNvPr>
          <p:cNvSpPr/>
          <p:nvPr/>
        </p:nvSpPr>
        <p:spPr>
          <a:xfrm>
            <a:off x="5456020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A9C2538A-28D0-4EB9-8C59-429DA02E4243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C3D4322E-956E-44CD-B7AB-6AFDAD450F03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B812144C-06B7-41E9-A5DD-15E3412EB71E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941BFA81-7199-45B7-A348-35AD4920180D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6063311C-9D01-45DF-B77E-98E4B4B470D8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31B1536E-377E-4D6D-A0D5-C00353961B36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54EB60B2-7ABF-4FB2-89C5-89D1A2AC0C9C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4503426F-3027-42A6-B44D-30FF82A76D9B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D3F344D3-5107-4367-938B-53904023A288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62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075EDDC7-07FC-43EC-9CAD-4790B05232C2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7AE38AA8-4AC9-434B-8FAE-984599DC92BA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84C4952B-26A5-4D20-B82F-3F88FC604DED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AB963A07-B1F2-4C09-A454-8DE6247085C1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7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81590" y="138380"/>
            <a:ext cx="1002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Antioquia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0" y="-794411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16480"/>
              </p:ext>
            </p:extLst>
          </p:nvPr>
        </p:nvGraphicFramePr>
        <p:xfrm>
          <a:off x="557753" y="1825625"/>
          <a:ext cx="11321590" cy="49021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Alejandría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Alejandria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Turbo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Turbo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Marinilla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Marinilla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Carolina Del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Apartadó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Apartado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Abejorral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Abejorral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Chigorodó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Chigorodo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Santo Domingo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Municipal De Santo Domingo -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Santafé De Antioquia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Municipal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Santafe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Luis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San Luis - 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Caucasia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Caucasia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Santuario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El Santuario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Belmira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Belmira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Carmen De Viboral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El Carmen De Viboral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Yarumal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Yarumal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Municipal De Granada -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Gómez Plata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Municipal De Gomez Plata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Unión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La Union - 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Peñol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Alcaldía Municipal De El Peñol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2962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Quindío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53DF87-D438-41B5-B1FA-83259E9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467641"/>
              </p:ext>
            </p:extLst>
          </p:nvPr>
        </p:nvGraphicFramePr>
        <p:xfrm>
          <a:off x="975573" y="1790579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DEL QUINDIO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4A6171F-8ADC-4D6B-8B52-20C0DA3F8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383090"/>
              </p:ext>
            </p:extLst>
          </p:nvPr>
        </p:nvGraphicFramePr>
        <p:xfrm>
          <a:off x="321266" y="2559321"/>
          <a:ext cx="11321590" cy="2944936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3158871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3868810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Armenia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Armenia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Quindio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Calarca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Calarca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rowSpan="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Génova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Genova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Salento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Filandia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Filandia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Tebaida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Tebaida -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Quindio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Quimbaya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Quimbaya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Circasia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Circasia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Cordoba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Quindio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Buenavista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Buenavista -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Quindio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Pijao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Pijao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8664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Risaralda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Promedio:67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4551118-BB65-41E6-8447-5F604193E238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78336666-C3B2-418B-974B-79A26DC89C81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E43EC6BB-10DA-482E-AB81-0CFA5C1AA804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69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7D21FC71-DD9D-4959-B269-DE72AA994F7F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02E6D067-A631-4108-99C0-CF27B6CCA3DB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97BEF2BA-D714-4ACA-9C6D-57436694C1F3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B78627B4-51E2-40FE-AB81-280994F87E45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289108C0-0577-4A17-82E3-633BFAD405FC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30758E7B-D338-4B63-AE04-B9D2879D6F4C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E2B7402A-4046-4FE0-878C-1DD1BE6F98F6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F2BD8EA4-8AF1-407B-A33F-764EB5382493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366440EA-CA86-4127-BA4C-0C4574414BE1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251B791-7E25-434A-8907-F6555074C2C6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64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021672FD-D40E-4396-B763-EF8A8C8724A1}"/>
              </a:ext>
            </a:extLst>
          </p:cNvPr>
          <p:cNvSpPr/>
          <p:nvPr/>
        </p:nvSpPr>
        <p:spPr>
          <a:xfrm>
            <a:off x="5435036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7333753F-DDDC-4B4E-BCAE-747BBFE12691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51071756-ADB3-46C4-96B2-45D88E6C5F92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38C5B3DF-0C4E-4F18-9D27-CFAA6D30A553}"/>
              </a:ext>
            </a:extLst>
          </p:cNvPr>
          <p:cNvSpPr/>
          <p:nvPr/>
        </p:nvSpPr>
        <p:spPr>
          <a:xfrm>
            <a:off x="5456020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66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D538F0D8-2A3A-487B-AFF2-D9DEA6C335C8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04DAF53B-B18A-425D-BD72-D048D1B94A37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B234911C-052E-4E6F-8777-5AAB2A61EEB4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C8DF75D6-35BA-4981-AE05-00660C95F464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4132D593-BC5D-49E2-AC29-6242D5EFE659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102C9C2D-F319-4FF9-8B62-F0DD15191F4E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F1D4DC9E-3651-4E53-8ACC-BFC9AEB1F10F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E5B0049F-58AF-4539-B64C-7F827CE3AAAB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45CEFC25-4E4E-4D47-BF7D-A2DF1B9A0866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62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50A0D77C-2724-41DE-BFDE-07E04DFC54A8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10BBD38D-4417-47AA-AF5E-43FF32D0DB08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934511AA-3ED5-41DC-B79D-A12AA3FF5BB2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DF1C3D23-CC11-4FB7-AE76-4D53C6F446C3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527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Risaralda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53DF87-D438-41B5-B1FA-83259E9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859578"/>
              </p:ext>
            </p:extLst>
          </p:nvPr>
        </p:nvGraphicFramePr>
        <p:xfrm>
          <a:off x="975573" y="1790579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Del Risaralda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0C2660-23C9-47E6-8069-206FF9B3A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04880"/>
              </p:ext>
            </p:extLst>
          </p:nvPr>
        </p:nvGraphicFramePr>
        <p:xfrm>
          <a:off x="435205" y="2559321"/>
          <a:ext cx="11321590" cy="3690069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3161046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366343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3826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Pereira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Pereira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Dosquebradas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Dosquebradas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Rosa De Cabal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Santa Rosa De Cabal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Apía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Apia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Santuario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Santuario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Balboa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Balboa Risaralda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Mistrató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Mistrato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Belén De Umbría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Belen De Umbria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Quinchía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Quinchia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Guática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Guatica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Celia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Celia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Pueblo Rico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Pueblo Rico - Risaralda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Marsella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Marsella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5674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Santander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Promedio:63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EA42C74-C192-423A-9E21-4992C5777397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309131A8-4DB1-47F4-BA8F-A06150319932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5B4F4F4E-4E60-495E-BB16-92070321B004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65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6B94307A-BCFF-4B0D-B0CB-4116AE501AC3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1C1A06F5-9380-401E-8ABB-CC32473F4B00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08635874-094F-4216-8756-FB325891DDC6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AB6057A6-D187-4242-A731-AE162180B6B1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638335F5-D051-4D36-88E8-A2C769FD96E5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D15C7DB7-69BE-4904-B210-AD990F0A4AF8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EF754FE4-A8D7-4C71-AFBA-A94E43C10ABB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A61E7BE1-4C68-4030-A1A5-0DE9919942E4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63A981AB-7F40-4961-AB80-35114EDA322D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3F6FE4FD-F577-486F-B6B0-DB5DDDA6828B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94100271-145A-4096-B31E-1D811FF2E90D}"/>
              </a:ext>
            </a:extLst>
          </p:cNvPr>
          <p:cNvSpPr/>
          <p:nvPr/>
        </p:nvSpPr>
        <p:spPr>
          <a:xfrm>
            <a:off x="5435036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ED6748C7-47F7-4C27-B7B5-C5C0D02806AF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4699CCBF-16F9-4CD1-9CC1-7CDA9797B9E8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EB9A4B5A-2C83-4865-8FDB-8364073EB182}"/>
              </a:ext>
            </a:extLst>
          </p:cNvPr>
          <p:cNvSpPr/>
          <p:nvPr/>
        </p:nvSpPr>
        <p:spPr>
          <a:xfrm>
            <a:off x="5456020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62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3157B359-D1CC-4826-8579-F1630D306E93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83599AA1-6882-4790-8348-85324179E63F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FD4499C4-D727-4619-ADC2-2F5D98B3964F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FAB1D7DA-E954-48A6-A640-DFC338F2D7D7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0ECD9865-7ACA-474B-8778-CD30EEB1FF0F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0430E52A-7BCC-47BB-A3A0-E036CAA05EF0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D32F0F65-44A5-4B83-ACFC-C3C1F5A83F49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7C12A13A-1311-41AB-814F-E804EA2D0B08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2120A7F1-5BD8-45EA-BAB2-B692E70918D3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60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8CA41E34-F5F8-448A-8A56-97D3D5E943AB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52D12E67-44DA-47E1-A81D-8F2137D8CE01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0E4A82C7-4C3D-44D4-932A-5B65756F96BD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2D19B7F9-6EA7-4439-94D5-3DF231838141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37343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Santander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53DF87-D438-41B5-B1FA-83259E9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56464"/>
              </p:ext>
            </p:extLst>
          </p:nvPr>
        </p:nvGraphicFramePr>
        <p:xfrm>
          <a:off x="975573" y="1790579"/>
          <a:ext cx="10012977" cy="57836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9347">
                  <a:extLst>
                    <a:ext uri="{9D8B030D-6E8A-4147-A177-3AD203B41FA5}">
                      <a16:colId xmlns:a16="http://schemas.microsoft.com/office/drawing/2014/main" val="173160595"/>
                    </a:ext>
                  </a:extLst>
                </a:gridCol>
                <a:gridCol w="3957848">
                  <a:extLst>
                    <a:ext uri="{9D8B030D-6E8A-4147-A177-3AD203B41FA5}">
                      <a16:colId xmlns:a16="http://schemas.microsoft.com/office/drawing/2014/main" val="3513879529"/>
                    </a:ext>
                  </a:extLst>
                </a:gridCol>
                <a:gridCol w="2946411">
                  <a:extLst>
                    <a:ext uri="{9D8B030D-6E8A-4147-A177-3AD203B41FA5}">
                      <a16:colId xmlns:a16="http://schemas.microsoft.com/office/drawing/2014/main" val="3403322501"/>
                    </a:ext>
                  </a:extLst>
                </a:gridCol>
                <a:gridCol w="999371">
                  <a:extLst>
                    <a:ext uri="{9D8B030D-6E8A-4147-A177-3AD203B41FA5}">
                      <a16:colId xmlns:a16="http://schemas.microsoft.com/office/drawing/2014/main" val="3829834174"/>
                    </a:ext>
                  </a:extLst>
                </a:gridCol>
              </a:tblGrid>
              <a:tr h="229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1649"/>
                  </a:ext>
                </a:extLst>
              </a:tr>
              <a:tr h="3489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Gobernaciones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Gobernación Del Santander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99590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0C2660-23C9-47E6-8069-206FF9B3A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015589"/>
              </p:ext>
            </p:extLst>
          </p:nvPr>
        </p:nvGraphicFramePr>
        <p:xfrm>
          <a:off x="435205" y="2559321"/>
          <a:ext cx="11321590" cy="4124127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988681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3367314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3489263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Entorno De Desarrollo 1 -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Bucaramanga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Bucaramanga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Barrancabermeja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Barrancabermeja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Piedecuesta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Piedecuesta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Gil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Gil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Floridablanca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Floridablanca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C - Alcaldías</a:t>
                      </a:r>
                    </a:p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Socorro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Socorro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Juan De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Giron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Charalá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Charala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Vicente De Chucurí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Vicente De Chucuri -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Lebríja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Lebrija 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Cerrito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Cerrito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Málaga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Malaga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Cimitarra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Cimitarra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Sabana De Torres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Sabana De Torres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Vélez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Velez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23329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Santander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199241"/>
              </p:ext>
            </p:extLst>
          </p:nvPr>
        </p:nvGraphicFramePr>
        <p:xfrm>
          <a:off x="557753" y="1825625"/>
          <a:ext cx="11321590" cy="4836379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05934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001078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405049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D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Zapatoca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Zapatoca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Carmen De Chucurí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Carmen De Chucuri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Páramo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Paramo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Barichara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Barichara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Suaita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Suaita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Contratacion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Florian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Betulia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Betulia 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Coromoro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Coromoro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Chima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Aratoca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Aratoca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Villanueva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Villanueva -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Tona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Barbosa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Barbosa 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Pinchote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Pinchote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Playón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Playon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Rionegro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Rionegro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157574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Curití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Curiti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California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49785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Santander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655438"/>
              </p:ext>
            </p:extLst>
          </p:nvPr>
        </p:nvGraphicFramePr>
        <p:xfrm>
          <a:off x="435205" y="1715634"/>
          <a:ext cx="11321590" cy="5061869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2027213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090783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249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20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0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E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Oiba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Güepsa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Güepsa -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8355405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Carcasí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Carcasi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Jesús María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Jesus Maria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Santos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Los Santos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Molagavita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Molagavita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Ocamonte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Ocamonte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Helena Del Opón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Santa Helena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Opon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Joaquín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Joaquin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Mogotes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Mogotes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Andrés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Andres -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Parra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Puerto Parra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Palmar -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Wilches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Puerto Wilches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Concepcion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Enciso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Enciso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Galan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Landázuri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Landazuri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 San José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Valle De San Jose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Peñón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Peñon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Santander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58371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Santander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564659"/>
              </p:ext>
            </p:extLst>
          </p:nvPr>
        </p:nvGraphicFramePr>
        <p:xfrm>
          <a:off x="557753" y="1825625"/>
          <a:ext cx="11321590" cy="49021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9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Guacamayo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El Guacamayo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Belleza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Belleza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Aguada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Capitanejo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Capitanejo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Confines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Bárbara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Santa Barbara -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Guadalupe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Guadalupe -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Macaravita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Macaravita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Encino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Encino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Hato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Palmas Del Socorro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Palmas Del Socorro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Simacota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Simacota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Albania -Santander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Jordán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Jordan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5687372"/>
                  </a:ext>
                </a:extLst>
              </a:tr>
              <a:tr h="276992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Suratá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Surata -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605165"/>
                  </a:ext>
                </a:extLst>
              </a:tr>
              <a:tr h="17414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Guavatá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Guavata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35312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Guapotá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Guapota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8841752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Matanza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Matanza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0440721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Miguel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Miguel  - Santander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01749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0"/>
            <a:ext cx="12191207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Bebas Neue" panose="020B0606020202050201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7753" y="138380"/>
            <a:ext cx="1055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Índice de Gobierno Digital 2017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Santander</a:t>
            </a:r>
            <a:endParaRPr lang="es-CO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8" y="-1424854"/>
            <a:ext cx="4360113" cy="250732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196B1F-8679-444A-A6EF-A51676FB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987923"/>
              </p:ext>
            </p:extLst>
          </p:nvPr>
        </p:nvGraphicFramePr>
        <p:xfrm>
          <a:off x="557753" y="1825625"/>
          <a:ext cx="11321590" cy="3362153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53006">
                  <a:extLst>
                    <a:ext uri="{9D8B030D-6E8A-4147-A177-3AD203B41FA5}">
                      <a16:colId xmlns:a16="http://schemas.microsoft.com/office/drawing/2014/main" val="3426385807"/>
                    </a:ext>
                  </a:extLst>
                </a:gridCol>
                <a:gridCol w="2128885">
                  <a:extLst>
                    <a:ext uri="{9D8B030D-6E8A-4147-A177-3AD203B41FA5}">
                      <a16:colId xmlns:a16="http://schemas.microsoft.com/office/drawing/2014/main" val="2694124349"/>
                    </a:ext>
                  </a:extLst>
                </a:gridCol>
                <a:gridCol w="1913641">
                  <a:extLst>
                    <a:ext uri="{9D8B030D-6E8A-4147-A177-3AD203B41FA5}">
                      <a16:colId xmlns:a16="http://schemas.microsoft.com/office/drawing/2014/main" val="2681162996"/>
                    </a:ext>
                  </a:extLst>
                </a:gridCol>
                <a:gridCol w="4204355">
                  <a:extLst>
                    <a:ext uri="{9D8B030D-6E8A-4147-A177-3AD203B41FA5}">
                      <a16:colId xmlns:a16="http://schemas.microsoft.com/office/drawing/2014/main" val="2718861707"/>
                    </a:ext>
                  </a:extLst>
                </a:gridCol>
                <a:gridCol w="821703">
                  <a:extLst>
                    <a:ext uri="{9D8B030D-6E8A-4147-A177-3AD203B41FA5}">
                      <a16:colId xmlns:a16="http://schemas.microsoft.com/office/drawing/2014/main" val="3797307629"/>
                    </a:ext>
                  </a:extLst>
                </a:gridCol>
              </a:tblGrid>
              <a:tr h="296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Entorno de Desarrollo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Grupo Par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IGD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6" marR="2386" marT="2386" marB="0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00485"/>
                  </a:ext>
                </a:extLst>
              </a:tr>
              <a:tr h="231403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Incipiente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F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Paz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La Paz - Santander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94828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Gambita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Gambita -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581533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Cabrera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Cabrera -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200158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Onzaga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Onzaga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491820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Sucre -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941849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Puente Nacional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Puente Nacional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103545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Vetas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48653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José De Miranda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Jose De Miranda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48545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Charta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648711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Chipatá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</a:t>
                      </a:r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Chipata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345597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Tipología G - Alcaldías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Cepitá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Cepita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91108366"/>
                  </a:ext>
                </a:extLst>
              </a:tr>
              <a:tr h="231403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Bolivar 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0814985"/>
                  </a:ext>
                </a:extLst>
              </a:tr>
              <a:tr h="288658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Benito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Alcaldia Municipal De San Benito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662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84624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0" y="0"/>
            <a:ext cx="4469406" cy="6858000"/>
          </a:xfrm>
          <a:prstGeom prst="rect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0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28"/>
          <a:stretch/>
        </p:blipFill>
        <p:spPr>
          <a:xfrm>
            <a:off x="-98933" y="4201323"/>
            <a:ext cx="4604541" cy="26820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654" y="0"/>
            <a:ext cx="4563471" cy="262426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946DED0-86BC-4996-99A5-94E91B8AEA04}"/>
              </a:ext>
            </a:extLst>
          </p:cNvPr>
          <p:cNvSpPr/>
          <p:nvPr/>
        </p:nvSpPr>
        <p:spPr>
          <a:xfrm>
            <a:off x="3654" y="2621056"/>
            <a:ext cx="455981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Indicadores</a:t>
            </a:r>
          </a:p>
          <a:p>
            <a:pPr defTabSz="250731"/>
            <a:r>
              <a:rPr lang="es-CO" sz="3000" b="1" dirty="0">
                <a:solidFill>
                  <a:srgbClr val="00B0F0"/>
                </a:solidFill>
                <a:latin typeface="Bebas Neue Book" charset="0"/>
                <a:cs typeface="Times New Roman" charset="0"/>
              </a:rPr>
              <a:t>De Gobierno Digital 2017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Sucre</a:t>
            </a: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(Gobernación y Alcaldías)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 Neue Book" charset="0"/>
              <a:cs typeface="Times New Roman" charset="0"/>
            </a:endParaRPr>
          </a:p>
          <a:p>
            <a:pPr defTabSz="250731"/>
            <a:r>
              <a:rPr lang="es-CO" sz="3000" b="1" dirty="0">
                <a:solidFill>
                  <a:schemeClr val="bg1"/>
                </a:solidFill>
                <a:latin typeface="Bebas Neue Book" charset="0"/>
                <a:cs typeface="Times New Roman" charset="0"/>
              </a:rPr>
              <a:t>Promedio:63</a:t>
            </a:r>
          </a:p>
          <a:p>
            <a:pPr defTabSz="250731"/>
            <a:endParaRPr lang="es-CO" sz="3000" b="1" dirty="0">
              <a:solidFill>
                <a:schemeClr val="bg1"/>
              </a:solidFill>
              <a:latin typeface="BebasNeueBold"/>
              <a:cs typeface="Times New Roman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B83F6C1-9821-429C-8979-F8CA261C6C87}"/>
              </a:ext>
            </a:extLst>
          </p:cNvPr>
          <p:cNvSpPr/>
          <p:nvPr/>
        </p:nvSpPr>
        <p:spPr>
          <a:xfrm>
            <a:off x="6031687" y="3929887"/>
            <a:ext cx="566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Recursos dedicados para Seguridad de la Información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F2CC7E45-D1C9-4E6D-942A-E445A88EBC36}"/>
              </a:ext>
            </a:extLst>
          </p:cNvPr>
          <p:cNvSpPr/>
          <p:nvPr/>
        </p:nvSpPr>
        <p:spPr>
          <a:xfrm>
            <a:off x="5366819" y="656429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533EC114-DC73-4B7A-B65B-33E2221DB324}"/>
              </a:ext>
            </a:extLst>
          </p:cNvPr>
          <p:cNvSpPr/>
          <p:nvPr/>
        </p:nvSpPr>
        <p:spPr>
          <a:xfrm>
            <a:off x="5478816" y="678561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63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1A72D6BA-B0A2-4090-A746-0A4E7E5B3C9E}"/>
              </a:ext>
            </a:extLst>
          </p:cNvPr>
          <p:cNvSpPr/>
          <p:nvPr/>
        </p:nvSpPr>
        <p:spPr>
          <a:xfrm>
            <a:off x="5315489" y="2971841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80CCF731-30F1-4E15-913C-078FACE0D61A}"/>
              </a:ext>
            </a:extLst>
          </p:cNvPr>
          <p:cNvSpPr/>
          <p:nvPr/>
        </p:nvSpPr>
        <p:spPr>
          <a:xfrm>
            <a:off x="6039568" y="406282"/>
            <a:ext cx="5667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Empoderamiento de los ciudadanos a partir del acceso a la información pública, la apertura de datos, la rendición de cuentas y la participación de la sociedad en el Gobierno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AC0C6633-36FF-4FED-A885-2DFBA7CE05DC}"/>
              </a:ext>
            </a:extLst>
          </p:cNvPr>
          <p:cNvSpPr/>
          <p:nvPr/>
        </p:nvSpPr>
        <p:spPr>
          <a:xfrm>
            <a:off x="5366098" y="180060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57" name="Conector angular 11">
            <a:extLst>
              <a:ext uri="{FF2B5EF4-FFF2-40B4-BE49-F238E27FC236}">
                <a16:creationId xmlns:a16="http://schemas.microsoft.com/office/drawing/2014/main" id="{71768027-5D49-457E-AEF7-3694647F4B96}"/>
              </a:ext>
            </a:extLst>
          </p:cNvPr>
          <p:cNvCxnSpPr>
            <a:cxnSpLocks/>
            <a:stCxn id="59" idx="2"/>
          </p:cNvCxnSpPr>
          <p:nvPr/>
        </p:nvCxnSpPr>
        <p:spPr>
          <a:xfrm rot="10800000" flipV="1">
            <a:off x="4766154" y="904166"/>
            <a:ext cx="542014" cy="3623891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A8B3616B-8CE0-4A1C-93B7-A91A66C6E01D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4781757" y="2058291"/>
            <a:ext cx="542014" cy="2432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848DDA6F-75F6-4303-81BF-191610656484}"/>
              </a:ext>
            </a:extLst>
          </p:cNvPr>
          <p:cNvSpPr/>
          <p:nvPr/>
        </p:nvSpPr>
        <p:spPr>
          <a:xfrm>
            <a:off x="5308167" y="615971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12707E39-30D6-44DC-B9C8-66E448AB277C}"/>
              </a:ext>
            </a:extLst>
          </p:cNvPr>
          <p:cNvSpPr/>
          <p:nvPr/>
        </p:nvSpPr>
        <p:spPr>
          <a:xfrm>
            <a:off x="5323771" y="1770096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5B8CC5B-A29C-4E23-9DF4-486592A1C45A}"/>
              </a:ext>
            </a:extLst>
          </p:cNvPr>
          <p:cNvSpPr/>
          <p:nvPr/>
        </p:nvSpPr>
        <p:spPr>
          <a:xfrm>
            <a:off x="5283599" y="2923552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DEF71FB6-C722-4F84-9051-B89334168C61}"/>
              </a:ext>
            </a:extLst>
          </p:cNvPr>
          <p:cNvSpPr/>
          <p:nvPr/>
        </p:nvSpPr>
        <p:spPr>
          <a:xfrm>
            <a:off x="6039568" y="2871629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Gestión, calidad y aprovechamiento de la información para la toma de decisiones</a:t>
            </a:r>
            <a:endParaRPr lang="es-CO" sz="2000" b="1" dirty="0">
              <a:solidFill>
                <a:srgbClr val="343D47"/>
              </a:solidFill>
              <a:latin typeface="Bebas Neue Book" charset="0"/>
              <a:ea typeface="Bebas Neue Book" charset="0"/>
              <a:cs typeface="Bebas Neue Book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96E07ED1-0B01-4208-9E75-08D22B317CDA}"/>
              </a:ext>
            </a:extLst>
          </p:cNvPr>
          <p:cNvSpPr/>
          <p:nvPr/>
        </p:nvSpPr>
        <p:spPr>
          <a:xfrm>
            <a:off x="5483763" y="181515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62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78681825-C2B5-4797-BD27-F6AB586A082C}"/>
              </a:ext>
            </a:extLst>
          </p:cNvPr>
          <p:cNvSpPr/>
          <p:nvPr/>
        </p:nvSpPr>
        <p:spPr>
          <a:xfrm>
            <a:off x="5435036" y="2988939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FFF7E13E-00A1-42E9-A2C4-3F45103C3F8E}"/>
              </a:ext>
            </a:extLst>
          </p:cNvPr>
          <p:cNvSpPr/>
          <p:nvPr/>
        </p:nvSpPr>
        <p:spPr>
          <a:xfrm>
            <a:off x="6031687" y="5820132"/>
            <a:ext cx="566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Gestión de los riesgos de Seguridad de la información en la entidad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7A5B261C-58AD-4EC7-A8A8-9BA7C5CE8681}"/>
              </a:ext>
            </a:extLst>
          </p:cNvPr>
          <p:cNvSpPr/>
          <p:nvPr/>
        </p:nvSpPr>
        <p:spPr>
          <a:xfrm>
            <a:off x="5335526" y="3907936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E2488776-2E2A-484B-824F-5C2546618C31}"/>
              </a:ext>
            </a:extLst>
          </p:cNvPr>
          <p:cNvSpPr/>
          <p:nvPr/>
        </p:nvSpPr>
        <p:spPr>
          <a:xfrm>
            <a:off x="5456020" y="394064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ABEBE208-3BA2-41F9-A8FF-27B0E870384A}"/>
              </a:ext>
            </a:extLst>
          </p:cNvPr>
          <p:cNvSpPr/>
          <p:nvPr/>
        </p:nvSpPr>
        <p:spPr>
          <a:xfrm>
            <a:off x="5348771" y="5887385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E7930DA0-5099-4746-BF4E-74A61700ECE5}"/>
              </a:ext>
            </a:extLst>
          </p:cNvPr>
          <p:cNvSpPr/>
          <p:nvPr/>
        </p:nvSpPr>
        <p:spPr>
          <a:xfrm>
            <a:off x="6039568" y="1605393"/>
            <a:ext cx="5659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Fortalecimiento de la gestión de TI a través de la planeación estratégica de TI y la gestión de sistemas de información e infraestructura tecnológica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E6EB8776-EA76-45A4-AD69-DA7EBA039F5A}"/>
              </a:ext>
            </a:extLst>
          </p:cNvPr>
          <p:cNvSpPr/>
          <p:nvPr/>
        </p:nvSpPr>
        <p:spPr>
          <a:xfrm>
            <a:off x="5350494" y="4867550"/>
            <a:ext cx="561996" cy="500933"/>
          </a:xfrm>
          <a:prstGeom prst="ellipse">
            <a:avLst/>
          </a:prstGeom>
          <a:solidFill>
            <a:srgbClr val="34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/>
          </a:p>
        </p:txBody>
      </p:sp>
      <p:cxnSp>
        <p:nvCxnSpPr>
          <p:cNvPr id="73" name="Conector angular 23">
            <a:extLst>
              <a:ext uri="{FF2B5EF4-FFF2-40B4-BE49-F238E27FC236}">
                <a16:creationId xmlns:a16="http://schemas.microsoft.com/office/drawing/2014/main" id="{E69567C5-B867-4E2D-A544-1595E2B77D37}"/>
              </a:ext>
            </a:extLst>
          </p:cNvPr>
          <p:cNvCxnSpPr>
            <a:cxnSpLocks/>
            <a:endCxn id="76" idx="2"/>
          </p:cNvCxnSpPr>
          <p:nvPr/>
        </p:nvCxnSpPr>
        <p:spPr>
          <a:xfrm rot="16200000" flipH="1">
            <a:off x="3992370" y="4843854"/>
            <a:ext cx="2071259" cy="526962"/>
          </a:xfrm>
          <a:prstGeom prst="bentConnector2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e 73">
            <a:extLst>
              <a:ext uri="{FF2B5EF4-FFF2-40B4-BE49-F238E27FC236}">
                <a16:creationId xmlns:a16="http://schemas.microsoft.com/office/drawing/2014/main" id="{81DCF0DE-3522-493A-BEA8-C87308D029F4}"/>
              </a:ext>
            </a:extLst>
          </p:cNvPr>
          <p:cNvSpPr/>
          <p:nvPr/>
        </p:nvSpPr>
        <p:spPr>
          <a:xfrm>
            <a:off x="5289587" y="3875280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D845F6A0-BD23-47E4-92DD-79192A966D45}"/>
              </a:ext>
            </a:extLst>
          </p:cNvPr>
          <p:cNvSpPr/>
          <p:nvPr/>
        </p:nvSpPr>
        <p:spPr>
          <a:xfrm>
            <a:off x="5304630" y="4823477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EE62A250-653E-4C46-A3C8-81307BDCDE56}"/>
              </a:ext>
            </a:extLst>
          </p:cNvPr>
          <p:cNvSpPr/>
          <p:nvPr/>
        </p:nvSpPr>
        <p:spPr>
          <a:xfrm>
            <a:off x="5291480" y="5854769"/>
            <a:ext cx="646651" cy="57639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FDF98D88-7994-4122-B585-A05FCA0AE4C4}"/>
              </a:ext>
            </a:extLst>
          </p:cNvPr>
          <p:cNvSpPr/>
          <p:nvPr/>
        </p:nvSpPr>
        <p:spPr>
          <a:xfrm>
            <a:off x="6039568" y="4746622"/>
            <a:ext cx="5473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Apoyo de la alta dirección para la implementación del componente de Seguridad y Privacidad de la Información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80CA0FD6-BBEB-46B0-9CAC-B354B0B5F4AB}"/>
              </a:ext>
            </a:extLst>
          </p:cNvPr>
          <p:cNvSpPr/>
          <p:nvPr/>
        </p:nvSpPr>
        <p:spPr>
          <a:xfrm>
            <a:off x="5483095" y="4897192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59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7A440CDB-3A31-45B7-A0AB-167BE304FCB9}"/>
              </a:ext>
            </a:extLst>
          </p:cNvPr>
          <p:cNvSpPr/>
          <p:nvPr/>
        </p:nvSpPr>
        <p:spPr>
          <a:xfrm>
            <a:off x="5471063" y="5924074"/>
            <a:ext cx="505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</a:rPr>
              <a:t>61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F9E4B5E1-0677-4E14-ABA2-1162E8BC6A09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60877" y="3211747"/>
            <a:ext cx="522722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39F27F2A-36E6-4804-90EE-087277DCFF27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769778" y="4163475"/>
            <a:ext cx="519809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4D2E2AF3-EB6C-4B1A-9F21-C1AC2C8900B3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4781757" y="5111672"/>
            <a:ext cx="522873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3385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14050</Words>
  <Application>Microsoft Office PowerPoint</Application>
  <PresentationFormat>Panorámica</PresentationFormat>
  <Paragraphs>4743</Paragraphs>
  <Slides>113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113</vt:i4>
      </vt:variant>
    </vt:vector>
  </HeadingPairs>
  <TitlesOfParts>
    <vt:vector size="125" baseType="lpstr">
      <vt:lpstr>Arial</vt:lpstr>
      <vt:lpstr>Arial Narrow</vt:lpstr>
      <vt:lpstr>Bebas Neue</vt:lpstr>
      <vt:lpstr>Bebas Neue Book</vt:lpstr>
      <vt:lpstr>BebasNeueBold</vt:lpstr>
      <vt:lpstr>Calibri</vt:lpstr>
      <vt:lpstr>Calibri Light</vt:lpstr>
      <vt:lpstr>Century Gothic</vt:lpstr>
      <vt:lpstr>Helvetica Light</vt:lpstr>
      <vt:lpstr>Times New Roman</vt:lpstr>
      <vt:lpstr>Work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Elvira Thiriat Tovar</dc:creator>
  <cp:lastModifiedBy>Juan Carlos Noriega Silva</cp:lastModifiedBy>
  <cp:revision>94</cp:revision>
  <dcterms:created xsi:type="dcterms:W3CDTF">2018-04-24T14:19:12Z</dcterms:created>
  <dcterms:modified xsi:type="dcterms:W3CDTF">2018-06-05T17:24:12Z</dcterms:modified>
</cp:coreProperties>
</file>